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73" r:id="rId2"/>
    <p:sldId id="270" r:id="rId3"/>
    <p:sldId id="274" r:id="rId4"/>
    <p:sldId id="275" r:id="rId5"/>
    <p:sldId id="278" r:id="rId6"/>
    <p:sldId id="279" r:id="rId7"/>
    <p:sldId id="280" r:id="rId8"/>
    <p:sldId id="276" r:id="rId9"/>
    <p:sldId id="281" r:id="rId1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DD3"/>
    <a:srgbClr val="D5BFAB"/>
    <a:srgbClr val="8A1E2D"/>
    <a:srgbClr val="9D2235"/>
    <a:srgbClr val="9A2233"/>
    <a:srgbClr val="9E2234"/>
    <a:srgbClr val="CF354F"/>
    <a:srgbClr val="BA2C44"/>
    <a:srgbClr val="CA304A"/>
    <a:srgbClr val="D54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007" autoAdjust="0"/>
  </p:normalViewPr>
  <p:slideViewPr>
    <p:cSldViewPr snapToGrid="0">
      <p:cViewPr varScale="1">
        <p:scale>
          <a:sx n="72" d="100"/>
          <a:sy n="72" d="100"/>
        </p:scale>
        <p:origin x="876" y="7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838800" cy="83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7F4E6-948D-49F4-ADC6-BC50A5BE4E9D}" type="datetimeFigureOut">
              <a:rPr lang="ru-RU" smtClean="0"/>
              <a:t>28.07.2017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2841-F0A8-4664-B7EA-643F2213E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3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01107" y="6814801"/>
            <a:ext cx="1677599" cy="191900"/>
          </a:xfrm>
        </p:spPr>
        <p:txBody>
          <a:bodyPr/>
          <a:lstStyle>
            <a:lvl1pPr algn="r">
              <a:defRPr sz="1100">
                <a:solidFill>
                  <a:srgbClr val="BD9A7A"/>
                </a:solidFill>
              </a:defRPr>
            </a:lvl1pPr>
          </a:lstStyle>
          <a:p>
            <a:r>
              <a:rPr lang="en-US" smtClean="0"/>
              <a:t>gge.ru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00" y="957600"/>
            <a:ext cx="2071116" cy="1435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1906" y="2941038"/>
            <a:ext cx="6710400" cy="2088000"/>
          </a:xfrm>
        </p:spPr>
        <p:txBody>
          <a:bodyPr anchor="t" anchorCtr="0"/>
          <a:lstStyle>
            <a:lvl1pPr algn="l">
              <a:lnSpc>
                <a:spcPts val="3200"/>
              </a:lnSpc>
              <a:defRPr sz="2200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Об основных требованиях </a:t>
            </a:r>
            <a:br>
              <a:rPr lang="ru-RU" dirty="0" smtClean="0"/>
            </a:br>
            <a:r>
              <a:rPr lang="ru-RU" dirty="0" smtClean="0"/>
              <a:t>к осуществлению государственной экспертизы проектной документации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(или) результатов инженерных изысканий в электронной форме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1151906" y="5457825"/>
            <a:ext cx="3355006" cy="180000"/>
          </a:xfrm>
        </p:spPr>
        <p:txBody>
          <a:bodyPr/>
          <a:lstStyle>
            <a:lvl1pPr>
              <a:defRPr sz="1100"/>
            </a:lvl1pPr>
            <a:lvl2pPr>
              <a:spcBef>
                <a:spcPts val="1850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АНДРОПОВ ВАДИМ ВЛАДИМИРОВИЧ</a:t>
            </a:r>
            <a:endParaRPr lang="ru-RU" dirty="0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1151906" y="5759999"/>
            <a:ext cx="3355006" cy="536237"/>
          </a:xfrm>
        </p:spPr>
        <p:txBody>
          <a:bodyPr/>
          <a:lstStyle>
            <a:lvl1pPr>
              <a:defRPr sz="1100" cap="none" baseline="0">
                <a:solidFill>
                  <a:srgbClr val="BD9A7A"/>
                </a:solidFill>
              </a:defRPr>
            </a:lvl1pPr>
            <a:lvl2pPr>
              <a:spcBef>
                <a:spcPts val="1850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Первый заместитель начальника </a:t>
            </a:r>
            <a:br>
              <a:rPr lang="ru-RU" dirty="0" smtClean="0"/>
            </a:br>
            <a:r>
              <a:rPr lang="ru-RU" dirty="0" smtClean="0"/>
              <a:t>ФАУ «</a:t>
            </a:r>
            <a:r>
              <a:rPr lang="ru-RU" dirty="0" err="1" smtClean="0"/>
              <a:t>Главгосэкспертиза</a:t>
            </a:r>
            <a:r>
              <a:rPr lang="ru-RU" dirty="0" smtClean="0"/>
              <a:t> России»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01.8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10072318" cy="41941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1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41933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01.9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152525" y="2101850"/>
            <a:ext cx="4192588" cy="839788"/>
          </a:xfrm>
        </p:spPr>
        <p:txBody>
          <a:bodyPr/>
          <a:lstStyle>
            <a:lvl1pPr>
              <a:lnSpc>
                <a:spcPts val="1600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1152524" y="3786187"/>
            <a:ext cx="4193381" cy="167125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1152524" y="5457437"/>
            <a:ext cx="4193382" cy="8388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3" name="Рисунок 2"/>
          <p:cNvSpPr>
            <a:spLocks noGrp="1"/>
          </p:cNvSpPr>
          <p:nvPr>
            <p:ph type="pic" sz="quarter" idx="19"/>
          </p:nvPr>
        </p:nvSpPr>
        <p:spPr>
          <a:xfrm>
            <a:off x="6184900" y="423863"/>
            <a:ext cx="4219575" cy="58721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22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906" y="424637"/>
            <a:ext cx="9221689" cy="838800"/>
          </a:xfrm>
        </p:spPr>
        <p:txBody>
          <a:bodyPr anchor="b" anchorCtr="0"/>
          <a:lstStyle>
            <a:lvl1pPr>
              <a:lnSpc>
                <a:spcPct val="0"/>
              </a:lnSpc>
              <a:defRPr sz="2400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Правовые акты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1905" y="2102238"/>
            <a:ext cx="5871601" cy="2516400"/>
          </a:xfrm>
        </p:spPr>
        <p:txBody>
          <a:bodyPr/>
          <a:lstStyle>
            <a:lvl1pPr>
              <a:lnSpc>
                <a:spcPts val="3200"/>
              </a:lnSpc>
              <a:spcBef>
                <a:spcPts val="0"/>
              </a:spcBef>
              <a:defRPr sz="22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br>
              <a:rPr lang="ru-RU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6012000" y="3780000"/>
            <a:ext cx="4507107" cy="2988000"/>
          </a:xfrm>
        </p:spPr>
        <p:txBody>
          <a:bodyPr anchor="b" anchorCtr="0"/>
          <a:lstStyle>
            <a:lvl1pPr algn="r">
              <a:lnSpc>
                <a:spcPts val="1855"/>
              </a:lnSpc>
              <a:spcBef>
                <a:spcPts val="0"/>
              </a:spcBef>
              <a:defRPr sz="22000" kern="0" cap="none" spc="-1000" baseline="0"/>
            </a:lvl1pPr>
          </a:lstStyle>
          <a:p>
            <a:pPr lvl="0"/>
            <a:r>
              <a:rPr lang="ru-RU" dirty="0" smtClean="0"/>
              <a:t>01.</a:t>
            </a:r>
          </a:p>
        </p:txBody>
      </p:sp>
    </p:spTree>
    <p:extLst>
      <p:ext uri="{BB962C8B-B14F-4D97-AF65-F5344CB8AC3E}">
        <p14:creationId xmlns:p14="http://schemas.microsoft.com/office/powerpoint/2010/main" val="128264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0321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01.1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152525" y="2101850"/>
            <a:ext cx="4192588" cy="839788"/>
          </a:xfrm>
        </p:spPr>
        <p:txBody>
          <a:bodyPr/>
          <a:lstStyle>
            <a:lvl1pPr>
              <a:lnSpc>
                <a:spcPts val="1600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6" hasCustomPrompt="1"/>
          </p:nvPr>
        </p:nvSpPr>
        <p:spPr>
          <a:xfrm>
            <a:off x="1152525" y="3779838"/>
            <a:ext cx="3354581" cy="838200"/>
          </a:xfrm>
        </p:spPr>
        <p:txBody>
          <a:bodyPr/>
          <a:lstStyle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10 марта 2012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6184706" y="2103439"/>
            <a:ext cx="3672000" cy="16764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</a:t>
            </a:r>
            <a:br>
              <a:rPr lang="ru-RU" dirty="0" smtClean="0"/>
            </a:br>
            <a:r>
              <a:rPr lang="ru-RU" dirty="0" smtClean="0"/>
              <a:t>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6184706" y="3779837"/>
            <a:ext cx="3355200" cy="16764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4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2196000"/>
            <a:ext cx="8444484" cy="393649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0321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Взаимодействие с региональными экспертными организациями при переходе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 осуществлению государственной экспертизы в электронном виде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2</a:t>
            </a:r>
            <a:endParaRPr lang="ru-RU" dirty="0" smtClean="0"/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1152525" y="2102237"/>
            <a:ext cx="2515781" cy="8388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1"/>
            <a:r>
              <a:rPr lang="ru-RU" dirty="0" smtClean="0"/>
              <a:t>Осуществляется взаимодействие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региональными экспертными организациями следующих субъектов Российской Федерации: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1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План мероприятий («дорожная карта») по реализации Концепции развития механизмов предоставления государственных и муниципальных услуг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электронном виде*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3</a:t>
            </a:r>
            <a:endParaRPr lang="ru-RU" dirty="0" smtClean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1152525" y="2101850"/>
            <a:ext cx="7548563" cy="3355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93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Статистика за 2015–2016 гг.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4</a:t>
            </a:r>
            <a:endParaRPr lang="ru-RU" dirty="0" smtClean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1152525" y="2101850"/>
            <a:ext cx="4193381" cy="2516787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аблица 2"/>
          <p:cNvSpPr>
            <a:spLocks noGrp="1"/>
          </p:cNvSpPr>
          <p:nvPr>
            <p:ph type="tbl" sz="quarter" idx="16"/>
          </p:nvPr>
        </p:nvSpPr>
        <p:spPr>
          <a:xfrm>
            <a:off x="6172875" y="2101849"/>
            <a:ext cx="4193381" cy="251678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3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01.5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8394700" cy="41941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5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01.6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10072318" cy="41941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46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01.7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8394700" cy="41941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5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906" y="402484"/>
            <a:ext cx="9221689" cy="14611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905" y="2102237"/>
            <a:ext cx="9221689" cy="47067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000" y="6814801"/>
            <a:ext cx="965443" cy="191900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Autofit/>
          </a:bodyPr>
          <a:lstStyle>
            <a:lvl1pPr algn="l">
              <a:defRPr sz="1113">
                <a:solidFill>
                  <a:srgbClr val="9D2235"/>
                </a:solidFill>
              </a:defRPr>
            </a:lvl1pPr>
          </a:lstStyle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3600" y="6875105"/>
            <a:ext cx="216000" cy="2590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rgbClr val="BD9A7A"/>
                </a:solidFill>
              </a:defRPr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7261583"/>
            <a:ext cx="10389600" cy="29520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9D2235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None/>
        <a:defRPr sz="1200" kern="1200" cap="all" baseline="0">
          <a:solidFill>
            <a:srgbClr val="9D2235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ts val="1400"/>
        </a:lnSpc>
        <a:spcBef>
          <a:spcPts val="1400"/>
        </a:spcBef>
        <a:buFont typeface="Arial" panose="020B0604020202020204" pitchFamily="34" charset="0"/>
        <a:buNone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0" algn="l" defTabSz="1007943" rtl="0" eaLnBrk="1" latinLnBrk="0" hangingPunct="1">
        <a:lnSpc>
          <a:spcPts val="1400"/>
        </a:lnSpc>
        <a:spcBef>
          <a:spcPts val="551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11914" indent="0" algn="l" defTabSz="1007943" rtl="0" eaLnBrk="1" latinLnBrk="0" hangingPunct="1">
        <a:lnSpc>
          <a:spcPts val="1400"/>
        </a:lnSpc>
        <a:spcBef>
          <a:spcPts val="551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0" algn="l" defTabSz="1007943" rtl="0" eaLnBrk="1" latinLnBrk="0" hangingPunct="1">
        <a:lnSpc>
          <a:spcPts val="1400"/>
        </a:lnSpc>
        <a:spcBef>
          <a:spcPts val="551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toGwkJ8HkE" TargetMode="External"/><Relationship Id="rId2" Type="http://schemas.openxmlformats.org/officeDocument/2006/relationships/hyperlink" Target="https://www.youtube.com/watch?v=bNAnZx3ceX8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gge.ru/wp-content/uploads/2017/03/&#1048;&#1085;&#1089;&#1090;&#1088;&#1091;&#1082;&#1094;&#1080;&#1103;-&#1072;&#1074;&#1090;&#1086;&#1088;&#1080;&#1079;&#1072;&#1094;&#1080;&#1103;-&#1060;&#1043;&#1048;&#1057;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insvyaz.ru/ru/appeals/faq/35/" TargetMode="External"/><Relationship Id="rId2" Type="http://schemas.openxmlformats.org/officeDocument/2006/relationships/hyperlink" Target="http://minsvyaz.ru/ru/activity/govservices/2/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uritycode.ru/where_to_buy/partners/" TargetMode="External"/><Relationship Id="rId2" Type="http://schemas.openxmlformats.org/officeDocument/2006/relationships/hyperlink" Target="https://www.securitycode.ru/products/jinn-client/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youtube.com/watch?v=yDjV23LhUD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DjV23LhUDw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giscs.minstroyrf.ru/lk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05469" y="3026980"/>
            <a:ext cx="9586344" cy="1193608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37154" y="2406652"/>
            <a:ext cx="9020788" cy="208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 smtClean="0">
                <a:solidFill>
                  <a:srgbClr val="9D2235"/>
                </a:solidFill>
              </a:rPr>
              <a:t>Порядок регистрации ПОЛЬЗОВАТЕЛЕЙ </a:t>
            </a:r>
            <a:br>
              <a:rPr lang="ru-RU" sz="2600" dirty="0" smtClean="0">
                <a:solidFill>
                  <a:srgbClr val="9D2235"/>
                </a:solidFill>
              </a:rPr>
            </a:br>
            <a:r>
              <a:rPr lang="ru-RU" sz="2600" dirty="0" smtClean="0">
                <a:solidFill>
                  <a:srgbClr val="9D2235"/>
                </a:solidFill>
              </a:rPr>
              <a:t>в ФГИС ЦС </a:t>
            </a:r>
            <a:endParaRPr lang="ru-RU" sz="2600" dirty="0">
              <a:solidFill>
                <a:srgbClr val="9D223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ЛИЩЕНКО ИРИНА НИКОЛАЕВНА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>
          <a:xfrm>
            <a:off x="1151906" y="5759999"/>
            <a:ext cx="3061954" cy="536237"/>
          </a:xfrm>
        </p:spPr>
        <p:txBody>
          <a:bodyPr/>
          <a:lstStyle/>
          <a:p>
            <a:r>
              <a:rPr lang="ru-RU" dirty="0" smtClean="0"/>
              <a:t>Первый заместитель начальника Учреждения по ценообразованию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1077399" y="3026980"/>
            <a:ext cx="91438" cy="1193607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54297" y="5017034"/>
            <a:ext cx="9536680" cy="1410389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1077399" y="1405634"/>
            <a:ext cx="9616140" cy="859544"/>
          </a:xfrm>
          <a:prstGeom prst="rect">
            <a:avLst/>
          </a:prstGeom>
          <a:solidFill>
            <a:srgbClr val="9E2234">
              <a:alpha val="92941"/>
            </a:srgbClr>
          </a:solidFill>
          <a:ln>
            <a:solidFill>
              <a:srgbClr val="9D2235">
                <a:alpha val="4902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68836" y="504499"/>
            <a:ext cx="9522977" cy="878208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292844" y="780992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ПОРЯДОК РЕГИСТРАЦИИ ПОЛЬЗОВАТЕЛЕЙ В ФГИС ЦС</a:t>
            </a:r>
            <a:endParaRPr lang="ru-RU" sz="2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304078" y="2546318"/>
            <a:ext cx="90393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Данная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презентация описывает порядок получения доступа к личному кабинету ФГИС ЦС и предназначена для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производителей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строительных ресурсов на территории </a:t>
            </a:r>
            <a:r>
              <a:rPr lang="ru-RU" dirty="0"/>
              <a:t>Российской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Федерации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лиц, осуществляющих их ввоз в Российскую Федерацию для внутреннего потребления,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также перевозчиков строительных ресурсов, собственников грузовых вагонов, которые в соответствии с постановлением Правительства №1452 от 23.12.2016 года должны вносить сведения об отпускных ценах строительных ресурсов и услугах по их перевозке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1077399" y="504271"/>
            <a:ext cx="91437" cy="901364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94926" y="1508484"/>
            <a:ext cx="9048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Уважаемые пользователи </a:t>
            </a:r>
            <a:r>
              <a:rPr lang="ru-RU" dirty="0" smtClean="0">
                <a:solidFill>
                  <a:schemeClr val="bg1"/>
                </a:solidFill>
              </a:rPr>
              <a:t>Федеральной Государственной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информационной </a:t>
            </a:r>
            <a:r>
              <a:rPr lang="ru-RU" dirty="0">
                <a:solidFill>
                  <a:schemeClr val="bg1"/>
                </a:solidFill>
              </a:rPr>
              <a:t>системы ценообразования в строительстве (ФГИС ЦС)!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5610" y="5075143"/>
            <a:ext cx="908583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Если Вы получили уведомление о необходимости подачи сведений по почте, факсограмме, заказным письмом или электронной </a:t>
            </a:r>
            <a:r>
              <a:rPr lang="ru-RU" dirty="0" smtClean="0"/>
              <a:t>почте, либо </a:t>
            </a:r>
            <a:r>
              <a:rPr lang="ru-RU" dirty="0"/>
              <a:t>нашли себя в перечне юридических лиц в ФГИС </a:t>
            </a:r>
            <a:r>
              <a:rPr lang="ru-RU" dirty="0" smtClean="0"/>
              <a:t>ЦС, </a:t>
            </a:r>
            <a:r>
              <a:rPr lang="ru-RU" dirty="0"/>
              <a:t>Вам необходимо пройти процедуру регистрации, состоящую из 4 этапов: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5296" y="4991343"/>
            <a:ext cx="93541" cy="1412329"/>
          </a:xfrm>
          <a:prstGeom prst="rect">
            <a:avLst/>
          </a:prstGeom>
          <a:solidFill>
            <a:srgbClr val="9A2233"/>
          </a:solidFill>
          <a:ln>
            <a:solidFill>
              <a:srgbClr val="9D2235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Номер слайда 2"/>
          <p:cNvSpPr txBox="1">
            <a:spLocks/>
          </p:cNvSpPr>
          <p:nvPr/>
        </p:nvSpPr>
        <p:spPr>
          <a:xfrm>
            <a:off x="10188000" y="6923125"/>
            <a:ext cx="216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lnSpc>
                <a:spcPts val="1080"/>
              </a:lnSpc>
              <a:defRPr sz="900" baseline="0">
                <a:solidFill>
                  <a:srgbClr val="BD9A7A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6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1031680" y="504271"/>
            <a:ext cx="9660133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>
            <a:off x="565430" y="2169886"/>
            <a:ext cx="292823" cy="488671"/>
          </a:xfrm>
          <a:custGeom>
            <a:avLst/>
            <a:gdLst/>
            <a:ahLst/>
            <a:cxnLst>
              <a:cxn ang="0">
                <a:pos x="218" y="711"/>
              </a:cxn>
              <a:cxn ang="0">
                <a:pos x="40" y="711"/>
              </a:cxn>
              <a:cxn ang="0">
                <a:pos x="40" y="684"/>
              </a:cxn>
              <a:cxn ang="0">
                <a:pos x="191" y="684"/>
              </a:cxn>
              <a:cxn ang="0">
                <a:pos x="191" y="24"/>
              </a:cxn>
              <a:cxn ang="0">
                <a:pos x="0" y="62"/>
              </a:cxn>
              <a:cxn ang="0">
                <a:pos x="0" y="40"/>
              </a:cxn>
              <a:cxn ang="0">
                <a:pos x="218" y="0"/>
              </a:cxn>
              <a:cxn ang="0">
                <a:pos x="218" y="684"/>
              </a:cxn>
              <a:cxn ang="0">
                <a:pos x="370" y="684"/>
              </a:cxn>
              <a:cxn ang="0">
                <a:pos x="370" y="711"/>
              </a:cxn>
              <a:cxn ang="0">
                <a:pos x="218" y="711"/>
              </a:cxn>
            </a:cxnLst>
            <a:rect l="0" t="0" r="r" b="b"/>
            <a:pathLst>
              <a:path w="370" h="711">
                <a:moveTo>
                  <a:pt x="218" y="711"/>
                </a:moveTo>
                <a:lnTo>
                  <a:pt x="40" y="711"/>
                </a:lnTo>
                <a:lnTo>
                  <a:pt x="40" y="684"/>
                </a:lnTo>
                <a:lnTo>
                  <a:pt x="191" y="684"/>
                </a:lnTo>
                <a:lnTo>
                  <a:pt x="191" y="24"/>
                </a:lnTo>
                <a:lnTo>
                  <a:pt x="0" y="62"/>
                </a:lnTo>
                <a:lnTo>
                  <a:pt x="0" y="40"/>
                </a:lnTo>
                <a:lnTo>
                  <a:pt x="218" y="0"/>
                </a:lnTo>
                <a:lnTo>
                  <a:pt x="218" y="684"/>
                </a:lnTo>
                <a:lnTo>
                  <a:pt x="370" y="684"/>
                </a:lnTo>
                <a:lnTo>
                  <a:pt x="370" y="711"/>
                </a:lnTo>
                <a:lnTo>
                  <a:pt x="218" y="71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27" name="Freeform 8"/>
          <p:cNvSpPr>
            <a:spLocks/>
          </p:cNvSpPr>
          <p:nvPr/>
        </p:nvSpPr>
        <p:spPr bwMode="auto">
          <a:xfrm>
            <a:off x="565430" y="3209010"/>
            <a:ext cx="277397" cy="519378"/>
          </a:xfrm>
          <a:custGeom>
            <a:avLst/>
            <a:gdLst/>
            <a:ahLst/>
            <a:cxnLst>
              <a:cxn ang="0">
                <a:pos x="435" y="710"/>
              </a:cxn>
              <a:cxn ang="0">
                <a:pos x="16" y="710"/>
              </a:cxn>
              <a:cxn ang="0">
                <a:pos x="16" y="685"/>
              </a:cxn>
              <a:cxn ang="0">
                <a:pos x="245" y="419"/>
              </a:cxn>
              <a:cxn ang="0">
                <a:pos x="275" y="382"/>
              </a:cxn>
              <a:cxn ang="0">
                <a:pos x="301" y="349"/>
              </a:cxn>
              <a:cxn ang="0">
                <a:pos x="323" y="317"/>
              </a:cxn>
              <a:cxn ang="0">
                <a:pos x="341" y="288"/>
              </a:cxn>
              <a:cxn ang="0">
                <a:pos x="357" y="253"/>
              </a:cxn>
              <a:cxn ang="0">
                <a:pos x="368" y="220"/>
              </a:cxn>
              <a:cxn ang="0">
                <a:pos x="371" y="188"/>
              </a:cxn>
              <a:cxn ang="0">
                <a:pos x="368" y="151"/>
              </a:cxn>
              <a:cxn ang="0">
                <a:pos x="360" y="119"/>
              </a:cxn>
              <a:cxn ang="0">
                <a:pos x="347" y="92"/>
              </a:cxn>
              <a:cxn ang="0">
                <a:pos x="328" y="68"/>
              </a:cxn>
              <a:cxn ang="0">
                <a:pos x="304" y="49"/>
              </a:cxn>
              <a:cxn ang="0">
                <a:pos x="275" y="36"/>
              </a:cxn>
              <a:cxn ang="0">
                <a:pos x="242" y="28"/>
              </a:cxn>
              <a:cxn ang="0">
                <a:pos x="204" y="25"/>
              </a:cxn>
              <a:cxn ang="0">
                <a:pos x="164" y="28"/>
              </a:cxn>
              <a:cxn ang="0">
                <a:pos x="127" y="38"/>
              </a:cxn>
              <a:cxn ang="0">
                <a:pos x="97" y="54"/>
              </a:cxn>
              <a:cxn ang="0">
                <a:pos x="72" y="76"/>
              </a:cxn>
              <a:cxn ang="0">
                <a:pos x="51" y="103"/>
              </a:cxn>
              <a:cxn ang="0">
                <a:pos x="35" y="134"/>
              </a:cxn>
              <a:cxn ang="0">
                <a:pos x="27" y="169"/>
              </a:cxn>
              <a:cxn ang="0">
                <a:pos x="24" y="207"/>
              </a:cxn>
              <a:cxn ang="0">
                <a:pos x="1" y="207"/>
              </a:cxn>
              <a:cxn ang="0">
                <a:pos x="0" y="204"/>
              </a:cxn>
              <a:cxn ang="0">
                <a:pos x="3" y="162"/>
              </a:cxn>
              <a:cxn ang="0">
                <a:pos x="13" y="124"/>
              </a:cxn>
              <a:cxn ang="0">
                <a:pos x="30" y="91"/>
              </a:cxn>
              <a:cxn ang="0">
                <a:pos x="54" y="59"/>
              </a:cxn>
              <a:cxn ang="0">
                <a:pos x="84" y="33"/>
              </a:cxn>
              <a:cxn ang="0">
                <a:pos x="119" y="14"/>
              </a:cxn>
              <a:cxn ang="0">
                <a:pos x="159" y="3"/>
              </a:cxn>
              <a:cxn ang="0">
                <a:pos x="204" y="0"/>
              </a:cxn>
              <a:cxn ang="0">
                <a:pos x="245" y="3"/>
              </a:cxn>
              <a:cxn ang="0">
                <a:pos x="283" y="13"/>
              </a:cxn>
              <a:cxn ang="0">
                <a:pos x="315" y="27"/>
              </a:cxn>
              <a:cxn ang="0">
                <a:pos x="344" y="49"/>
              </a:cxn>
              <a:cxn ang="0">
                <a:pos x="366" y="76"/>
              </a:cxn>
              <a:cxn ang="0">
                <a:pos x="384" y="108"/>
              </a:cxn>
              <a:cxn ang="0">
                <a:pos x="393" y="145"/>
              </a:cxn>
              <a:cxn ang="0">
                <a:pos x="397" y="188"/>
              </a:cxn>
              <a:cxn ang="0">
                <a:pos x="392" y="226"/>
              </a:cxn>
              <a:cxn ang="0">
                <a:pos x="379" y="266"/>
              </a:cxn>
              <a:cxn ang="0">
                <a:pos x="358" y="306"/>
              </a:cxn>
              <a:cxn ang="0">
                <a:pos x="330" y="349"/>
              </a:cxn>
              <a:cxn ang="0">
                <a:pos x="295" y="396"/>
              </a:cxn>
              <a:cxn ang="0">
                <a:pos x="253" y="447"/>
              </a:cxn>
              <a:cxn ang="0">
                <a:pos x="52" y="682"/>
              </a:cxn>
              <a:cxn ang="0">
                <a:pos x="52" y="685"/>
              </a:cxn>
              <a:cxn ang="0">
                <a:pos x="435" y="685"/>
              </a:cxn>
              <a:cxn ang="0">
                <a:pos x="435" y="710"/>
              </a:cxn>
            </a:cxnLst>
            <a:rect l="0" t="0" r="r" b="b"/>
            <a:pathLst>
              <a:path w="435" h="710">
                <a:moveTo>
                  <a:pt x="435" y="710"/>
                </a:moveTo>
                <a:lnTo>
                  <a:pt x="16" y="710"/>
                </a:lnTo>
                <a:lnTo>
                  <a:pt x="16" y="685"/>
                </a:lnTo>
                <a:lnTo>
                  <a:pt x="245" y="419"/>
                </a:lnTo>
                <a:lnTo>
                  <a:pt x="275" y="382"/>
                </a:lnTo>
                <a:lnTo>
                  <a:pt x="301" y="349"/>
                </a:lnTo>
                <a:lnTo>
                  <a:pt x="323" y="317"/>
                </a:lnTo>
                <a:lnTo>
                  <a:pt x="341" y="288"/>
                </a:lnTo>
                <a:lnTo>
                  <a:pt x="357" y="253"/>
                </a:lnTo>
                <a:lnTo>
                  <a:pt x="368" y="220"/>
                </a:lnTo>
                <a:lnTo>
                  <a:pt x="371" y="188"/>
                </a:lnTo>
                <a:lnTo>
                  <a:pt x="368" y="151"/>
                </a:lnTo>
                <a:lnTo>
                  <a:pt x="360" y="119"/>
                </a:lnTo>
                <a:lnTo>
                  <a:pt x="347" y="92"/>
                </a:lnTo>
                <a:lnTo>
                  <a:pt x="328" y="68"/>
                </a:lnTo>
                <a:lnTo>
                  <a:pt x="304" y="49"/>
                </a:lnTo>
                <a:lnTo>
                  <a:pt x="275" y="36"/>
                </a:lnTo>
                <a:lnTo>
                  <a:pt x="242" y="28"/>
                </a:lnTo>
                <a:lnTo>
                  <a:pt x="204" y="25"/>
                </a:lnTo>
                <a:lnTo>
                  <a:pt x="164" y="28"/>
                </a:lnTo>
                <a:lnTo>
                  <a:pt x="127" y="38"/>
                </a:lnTo>
                <a:lnTo>
                  <a:pt x="97" y="54"/>
                </a:lnTo>
                <a:lnTo>
                  <a:pt x="72" y="76"/>
                </a:lnTo>
                <a:lnTo>
                  <a:pt x="51" y="103"/>
                </a:lnTo>
                <a:lnTo>
                  <a:pt x="35" y="134"/>
                </a:lnTo>
                <a:lnTo>
                  <a:pt x="27" y="169"/>
                </a:lnTo>
                <a:lnTo>
                  <a:pt x="24" y="207"/>
                </a:lnTo>
                <a:lnTo>
                  <a:pt x="1" y="207"/>
                </a:lnTo>
                <a:lnTo>
                  <a:pt x="0" y="204"/>
                </a:lnTo>
                <a:lnTo>
                  <a:pt x="3" y="162"/>
                </a:lnTo>
                <a:lnTo>
                  <a:pt x="13" y="124"/>
                </a:lnTo>
                <a:lnTo>
                  <a:pt x="30" y="91"/>
                </a:lnTo>
                <a:lnTo>
                  <a:pt x="54" y="59"/>
                </a:lnTo>
                <a:lnTo>
                  <a:pt x="84" y="33"/>
                </a:lnTo>
                <a:lnTo>
                  <a:pt x="119" y="14"/>
                </a:lnTo>
                <a:lnTo>
                  <a:pt x="159" y="3"/>
                </a:lnTo>
                <a:lnTo>
                  <a:pt x="204" y="0"/>
                </a:lnTo>
                <a:lnTo>
                  <a:pt x="245" y="3"/>
                </a:lnTo>
                <a:lnTo>
                  <a:pt x="283" y="13"/>
                </a:lnTo>
                <a:lnTo>
                  <a:pt x="315" y="27"/>
                </a:lnTo>
                <a:lnTo>
                  <a:pt x="344" y="49"/>
                </a:lnTo>
                <a:lnTo>
                  <a:pt x="366" y="76"/>
                </a:lnTo>
                <a:lnTo>
                  <a:pt x="384" y="108"/>
                </a:lnTo>
                <a:lnTo>
                  <a:pt x="393" y="145"/>
                </a:lnTo>
                <a:lnTo>
                  <a:pt x="397" y="188"/>
                </a:lnTo>
                <a:lnTo>
                  <a:pt x="392" y="226"/>
                </a:lnTo>
                <a:lnTo>
                  <a:pt x="379" y="266"/>
                </a:lnTo>
                <a:lnTo>
                  <a:pt x="358" y="306"/>
                </a:lnTo>
                <a:lnTo>
                  <a:pt x="330" y="349"/>
                </a:lnTo>
                <a:lnTo>
                  <a:pt x="295" y="396"/>
                </a:lnTo>
                <a:lnTo>
                  <a:pt x="253" y="447"/>
                </a:lnTo>
                <a:lnTo>
                  <a:pt x="52" y="682"/>
                </a:lnTo>
                <a:lnTo>
                  <a:pt x="52" y="685"/>
                </a:lnTo>
                <a:lnTo>
                  <a:pt x="435" y="685"/>
                </a:lnTo>
                <a:lnTo>
                  <a:pt x="435" y="71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28" name="Freeform 9"/>
          <p:cNvSpPr>
            <a:spLocks/>
          </p:cNvSpPr>
          <p:nvPr/>
        </p:nvSpPr>
        <p:spPr bwMode="auto">
          <a:xfrm>
            <a:off x="565430" y="4337234"/>
            <a:ext cx="265172" cy="521784"/>
          </a:xfrm>
          <a:custGeom>
            <a:avLst/>
            <a:gdLst/>
            <a:ahLst/>
            <a:cxnLst>
              <a:cxn ang="0">
                <a:pos x="202" y="339"/>
              </a:cxn>
              <a:cxn ang="0">
                <a:pos x="280" y="328"/>
              </a:cxn>
              <a:cxn ang="0">
                <a:pos x="341" y="294"/>
              </a:cxn>
              <a:cxn ang="0">
                <a:pos x="377" y="245"/>
              </a:cxn>
              <a:cxn ang="0">
                <a:pos x="390" y="188"/>
              </a:cxn>
              <a:cxn ang="0">
                <a:pos x="379" y="122"/>
              </a:cxn>
              <a:cxn ang="0">
                <a:pos x="347" y="71"/>
              </a:cxn>
              <a:cxn ang="0">
                <a:pos x="293" y="36"/>
              </a:cxn>
              <a:cxn ang="0">
                <a:pos x="218" y="25"/>
              </a:cxn>
              <a:cxn ang="0">
                <a:pos x="148" y="36"/>
              </a:cxn>
              <a:cxn ang="0">
                <a:pos x="89" y="71"/>
              </a:cxn>
              <a:cxn ang="0">
                <a:pos x="51" y="124"/>
              </a:cxn>
              <a:cxn ang="0">
                <a:pos x="38" y="193"/>
              </a:cxn>
              <a:cxn ang="0">
                <a:pos x="14" y="189"/>
              </a:cxn>
              <a:cxn ang="0">
                <a:pos x="27" y="113"/>
              </a:cxn>
              <a:cxn ang="0">
                <a:pos x="71" y="52"/>
              </a:cxn>
              <a:cxn ang="0">
                <a:pos x="138" y="13"/>
              </a:cxn>
              <a:cxn ang="0">
                <a:pos x="218" y="0"/>
              </a:cxn>
              <a:cxn ang="0">
                <a:pos x="299" y="13"/>
              </a:cxn>
              <a:cxn ang="0">
                <a:pos x="363" y="51"/>
              </a:cxn>
              <a:cxn ang="0">
                <a:pos x="403" y="110"/>
              </a:cxn>
              <a:cxn ang="0">
                <a:pos x="417" y="189"/>
              </a:cxn>
              <a:cxn ang="0">
                <a:pos x="401" y="258"/>
              </a:cxn>
              <a:cxn ang="0">
                <a:pos x="355" y="315"/>
              </a:cxn>
              <a:cxn ang="0">
                <a:pos x="288" y="352"/>
              </a:cxn>
              <a:cxn ang="0">
                <a:pos x="347" y="376"/>
              </a:cxn>
              <a:cxn ang="0">
                <a:pos x="393" y="412"/>
              </a:cxn>
              <a:cxn ang="0">
                <a:pos x="422" y="463"/>
              </a:cxn>
              <a:cxn ang="0">
                <a:pos x="431" y="524"/>
              </a:cxn>
              <a:cxn ang="0">
                <a:pos x="422" y="591"/>
              </a:cxn>
              <a:cxn ang="0">
                <a:pos x="395" y="645"/>
              </a:cxn>
              <a:cxn ang="0">
                <a:pos x="342" y="690"/>
              </a:cxn>
              <a:cxn ang="0">
                <a:pos x="267" y="717"/>
              </a:cxn>
              <a:cxn ang="0">
                <a:pos x="180" y="717"/>
              </a:cxn>
              <a:cxn ang="0">
                <a:pos x="100" y="690"/>
              </a:cxn>
              <a:cxn ang="0">
                <a:pos x="41" y="645"/>
              </a:cxn>
              <a:cxn ang="0">
                <a:pos x="9" y="588"/>
              </a:cxn>
              <a:cxn ang="0">
                <a:pos x="0" y="518"/>
              </a:cxn>
              <a:cxn ang="0">
                <a:pos x="22" y="514"/>
              </a:cxn>
              <a:cxn ang="0">
                <a:pos x="36" y="586"/>
              </a:cxn>
              <a:cxn ang="0">
                <a:pos x="79" y="643"/>
              </a:cxn>
              <a:cxn ang="0">
                <a:pos x="143" y="682"/>
              </a:cxn>
              <a:cxn ang="0">
                <a:pos x="223" y="694"/>
              </a:cxn>
              <a:cxn ang="0">
                <a:pos x="299" y="683"/>
              </a:cxn>
              <a:cxn ang="0">
                <a:pos x="358" y="650"/>
              </a:cxn>
              <a:cxn ang="0">
                <a:pos x="393" y="596"/>
              </a:cxn>
              <a:cxn ang="0">
                <a:pos x="406" y="525"/>
              </a:cxn>
              <a:cxn ang="0">
                <a:pos x="392" y="455"/>
              </a:cxn>
              <a:cxn ang="0">
                <a:pos x="350" y="404"/>
              </a:cxn>
              <a:cxn ang="0">
                <a:pos x="285" y="376"/>
              </a:cxn>
              <a:cxn ang="0">
                <a:pos x="202" y="366"/>
              </a:cxn>
              <a:cxn ang="0">
                <a:pos x="148" y="339"/>
              </a:cxn>
            </a:cxnLst>
            <a:rect l="0" t="0" r="r" b="b"/>
            <a:pathLst>
              <a:path w="431" h="720">
                <a:moveTo>
                  <a:pt x="148" y="339"/>
                </a:moveTo>
                <a:lnTo>
                  <a:pt x="202" y="339"/>
                </a:lnTo>
                <a:lnTo>
                  <a:pt x="243" y="336"/>
                </a:lnTo>
                <a:lnTo>
                  <a:pt x="280" y="328"/>
                </a:lnTo>
                <a:lnTo>
                  <a:pt x="312" y="314"/>
                </a:lnTo>
                <a:lnTo>
                  <a:pt x="341" y="294"/>
                </a:lnTo>
                <a:lnTo>
                  <a:pt x="363" y="272"/>
                </a:lnTo>
                <a:lnTo>
                  <a:pt x="377" y="245"/>
                </a:lnTo>
                <a:lnTo>
                  <a:pt x="387" y="218"/>
                </a:lnTo>
                <a:lnTo>
                  <a:pt x="390" y="188"/>
                </a:lnTo>
                <a:lnTo>
                  <a:pt x="387" y="154"/>
                </a:lnTo>
                <a:lnTo>
                  <a:pt x="379" y="122"/>
                </a:lnTo>
                <a:lnTo>
                  <a:pt x="366" y="95"/>
                </a:lnTo>
                <a:lnTo>
                  <a:pt x="347" y="71"/>
                </a:lnTo>
                <a:lnTo>
                  <a:pt x="323" y="51"/>
                </a:lnTo>
                <a:lnTo>
                  <a:pt x="293" y="36"/>
                </a:lnTo>
                <a:lnTo>
                  <a:pt x="258" y="28"/>
                </a:lnTo>
                <a:lnTo>
                  <a:pt x="218" y="25"/>
                </a:lnTo>
                <a:lnTo>
                  <a:pt x="181" y="28"/>
                </a:lnTo>
                <a:lnTo>
                  <a:pt x="148" y="36"/>
                </a:lnTo>
                <a:lnTo>
                  <a:pt x="116" y="51"/>
                </a:lnTo>
                <a:lnTo>
                  <a:pt x="89" y="71"/>
                </a:lnTo>
                <a:lnTo>
                  <a:pt x="67" y="95"/>
                </a:lnTo>
                <a:lnTo>
                  <a:pt x="51" y="124"/>
                </a:lnTo>
                <a:lnTo>
                  <a:pt x="41" y="156"/>
                </a:lnTo>
                <a:lnTo>
                  <a:pt x="38" y="193"/>
                </a:lnTo>
                <a:lnTo>
                  <a:pt x="16" y="193"/>
                </a:lnTo>
                <a:lnTo>
                  <a:pt x="14" y="189"/>
                </a:lnTo>
                <a:lnTo>
                  <a:pt x="17" y="150"/>
                </a:lnTo>
                <a:lnTo>
                  <a:pt x="27" y="113"/>
                </a:lnTo>
                <a:lnTo>
                  <a:pt x="46" y="81"/>
                </a:lnTo>
                <a:lnTo>
                  <a:pt x="71" y="52"/>
                </a:lnTo>
                <a:lnTo>
                  <a:pt x="103" y="30"/>
                </a:lnTo>
                <a:lnTo>
                  <a:pt x="138" y="13"/>
                </a:lnTo>
                <a:lnTo>
                  <a:pt x="176" y="3"/>
                </a:lnTo>
                <a:lnTo>
                  <a:pt x="218" y="0"/>
                </a:lnTo>
                <a:lnTo>
                  <a:pt x="261" y="3"/>
                </a:lnTo>
                <a:lnTo>
                  <a:pt x="299" y="13"/>
                </a:lnTo>
                <a:lnTo>
                  <a:pt x="333" y="28"/>
                </a:lnTo>
                <a:lnTo>
                  <a:pt x="363" y="51"/>
                </a:lnTo>
                <a:lnTo>
                  <a:pt x="387" y="78"/>
                </a:lnTo>
                <a:lnTo>
                  <a:pt x="403" y="110"/>
                </a:lnTo>
                <a:lnTo>
                  <a:pt x="414" y="148"/>
                </a:lnTo>
                <a:lnTo>
                  <a:pt x="417" y="189"/>
                </a:lnTo>
                <a:lnTo>
                  <a:pt x="412" y="224"/>
                </a:lnTo>
                <a:lnTo>
                  <a:pt x="401" y="258"/>
                </a:lnTo>
                <a:lnTo>
                  <a:pt x="382" y="288"/>
                </a:lnTo>
                <a:lnTo>
                  <a:pt x="355" y="315"/>
                </a:lnTo>
                <a:lnTo>
                  <a:pt x="325" y="336"/>
                </a:lnTo>
                <a:lnTo>
                  <a:pt x="288" y="352"/>
                </a:lnTo>
                <a:lnTo>
                  <a:pt x="320" y="361"/>
                </a:lnTo>
                <a:lnTo>
                  <a:pt x="347" y="376"/>
                </a:lnTo>
                <a:lnTo>
                  <a:pt x="372" y="392"/>
                </a:lnTo>
                <a:lnTo>
                  <a:pt x="393" y="412"/>
                </a:lnTo>
                <a:lnTo>
                  <a:pt x="409" y="436"/>
                </a:lnTo>
                <a:lnTo>
                  <a:pt x="422" y="463"/>
                </a:lnTo>
                <a:lnTo>
                  <a:pt x="428" y="492"/>
                </a:lnTo>
                <a:lnTo>
                  <a:pt x="431" y="524"/>
                </a:lnTo>
                <a:lnTo>
                  <a:pt x="430" y="559"/>
                </a:lnTo>
                <a:lnTo>
                  <a:pt x="422" y="591"/>
                </a:lnTo>
                <a:lnTo>
                  <a:pt x="411" y="619"/>
                </a:lnTo>
                <a:lnTo>
                  <a:pt x="395" y="645"/>
                </a:lnTo>
                <a:lnTo>
                  <a:pt x="374" y="667"/>
                </a:lnTo>
                <a:lnTo>
                  <a:pt x="342" y="690"/>
                </a:lnTo>
                <a:lnTo>
                  <a:pt x="307" y="707"/>
                </a:lnTo>
                <a:lnTo>
                  <a:pt x="267" y="717"/>
                </a:lnTo>
                <a:lnTo>
                  <a:pt x="223" y="720"/>
                </a:lnTo>
                <a:lnTo>
                  <a:pt x="180" y="717"/>
                </a:lnTo>
                <a:lnTo>
                  <a:pt x="138" y="707"/>
                </a:lnTo>
                <a:lnTo>
                  <a:pt x="100" y="690"/>
                </a:lnTo>
                <a:lnTo>
                  <a:pt x="65" y="667"/>
                </a:lnTo>
                <a:lnTo>
                  <a:pt x="41" y="645"/>
                </a:lnTo>
                <a:lnTo>
                  <a:pt x="22" y="618"/>
                </a:lnTo>
                <a:lnTo>
                  <a:pt x="9" y="588"/>
                </a:lnTo>
                <a:lnTo>
                  <a:pt x="1" y="554"/>
                </a:lnTo>
                <a:lnTo>
                  <a:pt x="0" y="518"/>
                </a:lnTo>
                <a:lnTo>
                  <a:pt x="1" y="514"/>
                </a:lnTo>
                <a:lnTo>
                  <a:pt x="22" y="514"/>
                </a:lnTo>
                <a:lnTo>
                  <a:pt x="25" y="553"/>
                </a:lnTo>
                <a:lnTo>
                  <a:pt x="36" y="586"/>
                </a:lnTo>
                <a:lnTo>
                  <a:pt x="54" y="616"/>
                </a:lnTo>
                <a:lnTo>
                  <a:pt x="79" y="643"/>
                </a:lnTo>
                <a:lnTo>
                  <a:pt x="110" y="666"/>
                </a:lnTo>
                <a:lnTo>
                  <a:pt x="143" y="682"/>
                </a:lnTo>
                <a:lnTo>
                  <a:pt x="181" y="691"/>
                </a:lnTo>
                <a:lnTo>
                  <a:pt x="223" y="694"/>
                </a:lnTo>
                <a:lnTo>
                  <a:pt x="264" y="691"/>
                </a:lnTo>
                <a:lnTo>
                  <a:pt x="299" y="683"/>
                </a:lnTo>
                <a:lnTo>
                  <a:pt x="331" y="669"/>
                </a:lnTo>
                <a:lnTo>
                  <a:pt x="358" y="650"/>
                </a:lnTo>
                <a:lnTo>
                  <a:pt x="379" y="624"/>
                </a:lnTo>
                <a:lnTo>
                  <a:pt x="393" y="596"/>
                </a:lnTo>
                <a:lnTo>
                  <a:pt x="403" y="562"/>
                </a:lnTo>
                <a:lnTo>
                  <a:pt x="406" y="525"/>
                </a:lnTo>
                <a:lnTo>
                  <a:pt x="403" y="487"/>
                </a:lnTo>
                <a:lnTo>
                  <a:pt x="392" y="455"/>
                </a:lnTo>
                <a:lnTo>
                  <a:pt x="374" y="427"/>
                </a:lnTo>
                <a:lnTo>
                  <a:pt x="350" y="404"/>
                </a:lnTo>
                <a:lnTo>
                  <a:pt x="320" y="388"/>
                </a:lnTo>
                <a:lnTo>
                  <a:pt x="285" y="376"/>
                </a:lnTo>
                <a:lnTo>
                  <a:pt x="247" y="369"/>
                </a:lnTo>
                <a:lnTo>
                  <a:pt x="202" y="366"/>
                </a:lnTo>
                <a:lnTo>
                  <a:pt x="148" y="366"/>
                </a:lnTo>
                <a:lnTo>
                  <a:pt x="148" y="339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29" name="Freeform 10"/>
          <p:cNvSpPr>
            <a:spLocks noEditPoints="1"/>
          </p:cNvSpPr>
          <p:nvPr/>
        </p:nvSpPr>
        <p:spPr bwMode="auto">
          <a:xfrm>
            <a:off x="565430" y="5497085"/>
            <a:ext cx="292824" cy="493108"/>
          </a:xfrm>
          <a:custGeom>
            <a:avLst/>
            <a:gdLst/>
            <a:ahLst/>
            <a:cxnLst>
              <a:cxn ang="0">
                <a:pos x="367" y="485"/>
              </a:cxn>
              <a:cxn ang="0">
                <a:pos x="488" y="485"/>
              </a:cxn>
              <a:cxn ang="0">
                <a:pos x="488" y="510"/>
              </a:cxn>
              <a:cxn ang="0">
                <a:pos x="367" y="510"/>
              </a:cxn>
              <a:cxn ang="0">
                <a:pos x="367" y="701"/>
              </a:cxn>
              <a:cxn ang="0">
                <a:pos x="341" y="701"/>
              </a:cxn>
              <a:cxn ang="0">
                <a:pos x="341" y="510"/>
              </a:cxn>
              <a:cxn ang="0">
                <a:pos x="0" y="510"/>
              </a:cxn>
              <a:cxn ang="0">
                <a:pos x="0" y="496"/>
              </a:cxn>
              <a:cxn ang="0">
                <a:pos x="335" y="0"/>
              </a:cxn>
              <a:cxn ang="0">
                <a:pos x="367" y="0"/>
              </a:cxn>
              <a:cxn ang="0">
                <a:pos x="367" y="485"/>
              </a:cxn>
              <a:cxn ang="0">
                <a:pos x="42" y="485"/>
              </a:cxn>
              <a:cxn ang="0">
                <a:pos x="341" y="485"/>
              </a:cxn>
              <a:cxn ang="0">
                <a:pos x="341" y="37"/>
              </a:cxn>
              <a:cxn ang="0">
                <a:pos x="338" y="35"/>
              </a:cxn>
              <a:cxn ang="0">
                <a:pos x="300" y="98"/>
              </a:cxn>
              <a:cxn ang="0">
                <a:pos x="42" y="485"/>
              </a:cxn>
            </a:cxnLst>
            <a:rect l="0" t="0" r="r" b="b"/>
            <a:pathLst>
              <a:path w="488" h="701">
                <a:moveTo>
                  <a:pt x="367" y="485"/>
                </a:moveTo>
                <a:lnTo>
                  <a:pt x="488" y="485"/>
                </a:lnTo>
                <a:lnTo>
                  <a:pt x="488" y="510"/>
                </a:lnTo>
                <a:lnTo>
                  <a:pt x="367" y="510"/>
                </a:lnTo>
                <a:lnTo>
                  <a:pt x="367" y="701"/>
                </a:lnTo>
                <a:lnTo>
                  <a:pt x="341" y="701"/>
                </a:lnTo>
                <a:lnTo>
                  <a:pt x="341" y="510"/>
                </a:lnTo>
                <a:lnTo>
                  <a:pt x="0" y="510"/>
                </a:lnTo>
                <a:lnTo>
                  <a:pt x="0" y="496"/>
                </a:lnTo>
                <a:lnTo>
                  <a:pt x="335" y="0"/>
                </a:lnTo>
                <a:lnTo>
                  <a:pt x="367" y="0"/>
                </a:lnTo>
                <a:lnTo>
                  <a:pt x="367" y="485"/>
                </a:lnTo>
                <a:close/>
                <a:moveTo>
                  <a:pt x="42" y="485"/>
                </a:moveTo>
                <a:lnTo>
                  <a:pt x="341" y="485"/>
                </a:lnTo>
                <a:lnTo>
                  <a:pt x="341" y="37"/>
                </a:lnTo>
                <a:lnTo>
                  <a:pt x="338" y="35"/>
                </a:lnTo>
                <a:lnTo>
                  <a:pt x="300" y="98"/>
                </a:lnTo>
                <a:lnTo>
                  <a:pt x="42" y="48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31" name="Прямоугольник 30"/>
          <p:cNvSpPr/>
          <p:nvPr/>
        </p:nvSpPr>
        <p:spPr>
          <a:xfrm>
            <a:off x="1397140" y="2012226"/>
            <a:ext cx="95950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Пройти регистрацию как физического и юридического лица на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Едином портале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государственных услуг. 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371499" y="2910539"/>
            <a:ext cx="909680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307599" y="3975717"/>
            <a:ext cx="932031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324201" y="5144089"/>
            <a:ext cx="932031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Заголовок 1"/>
          <p:cNvSpPr txBox="1">
            <a:spLocks/>
          </p:cNvSpPr>
          <p:nvPr/>
        </p:nvSpPr>
        <p:spPr>
          <a:xfrm>
            <a:off x="1238252" y="807110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ВАМ НЕОБХОДИМО ПРОЙТИ </a:t>
            </a:r>
            <a:r>
              <a:rPr lang="ru-RU" sz="2200" b="1" dirty="0" smtClean="0"/>
              <a:t>4 ЭТАПА: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303175" y="6337045"/>
            <a:ext cx="932031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381374" y="3129832"/>
            <a:ext cx="95950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Получить средство УКЭП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(усиленная квалифицированная электронная подпись).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397140" y="4254358"/>
            <a:ext cx="95950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Установить специальное криптографическое средство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Jinn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client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предназначенное 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формирования электронной подписи документов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достоверной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среде.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 flipH="1">
            <a:off x="1031680" y="1923396"/>
            <a:ext cx="137156" cy="862485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 flipH="1">
            <a:off x="1042186" y="3053288"/>
            <a:ext cx="137156" cy="862485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052692" y="4198946"/>
            <a:ext cx="137156" cy="862485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flipH="1">
            <a:off x="1063198" y="5328838"/>
            <a:ext cx="137156" cy="862485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412105" y="5307893"/>
            <a:ext cx="89458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Установить программное обеспечение «Континент-ТЛС», предназначенное для реализации защищенного доступа удаленных пользователей к системе по каналам связи общих сетей передачи </a:t>
            </a:r>
            <a:r>
              <a:rPr lang="ru-RU" dirty="0" smtClean="0"/>
              <a:t>данных.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1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1198887" y="4632433"/>
            <a:ext cx="9522977" cy="1374858"/>
          </a:xfrm>
          <a:prstGeom prst="rect">
            <a:avLst/>
          </a:prstGeom>
          <a:solidFill>
            <a:srgbClr val="E9DDD3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168836" y="2910540"/>
            <a:ext cx="9522977" cy="1374858"/>
          </a:xfrm>
          <a:prstGeom prst="rect">
            <a:avLst/>
          </a:prstGeom>
          <a:solidFill>
            <a:srgbClr val="E9DDD3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565430" y="738870"/>
            <a:ext cx="292823" cy="488671"/>
          </a:xfrm>
          <a:custGeom>
            <a:avLst/>
            <a:gdLst/>
            <a:ahLst/>
            <a:cxnLst>
              <a:cxn ang="0">
                <a:pos x="218" y="711"/>
              </a:cxn>
              <a:cxn ang="0">
                <a:pos x="40" y="711"/>
              </a:cxn>
              <a:cxn ang="0">
                <a:pos x="40" y="684"/>
              </a:cxn>
              <a:cxn ang="0">
                <a:pos x="191" y="684"/>
              </a:cxn>
              <a:cxn ang="0">
                <a:pos x="191" y="24"/>
              </a:cxn>
              <a:cxn ang="0">
                <a:pos x="0" y="62"/>
              </a:cxn>
              <a:cxn ang="0">
                <a:pos x="0" y="40"/>
              </a:cxn>
              <a:cxn ang="0">
                <a:pos x="218" y="0"/>
              </a:cxn>
              <a:cxn ang="0">
                <a:pos x="218" y="684"/>
              </a:cxn>
              <a:cxn ang="0">
                <a:pos x="370" y="684"/>
              </a:cxn>
              <a:cxn ang="0">
                <a:pos x="370" y="711"/>
              </a:cxn>
              <a:cxn ang="0">
                <a:pos x="218" y="711"/>
              </a:cxn>
            </a:cxnLst>
            <a:rect l="0" t="0" r="r" b="b"/>
            <a:pathLst>
              <a:path w="370" h="711">
                <a:moveTo>
                  <a:pt x="218" y="711"/>
                </a:moveTo>
                <a:lnTo>
                  <a:pt x="40" y="711"/>
                </a:lnTo>
                <a:lnTo>
                  <a:pt x="40" y="684"/>
                </a:lnTo>
                <a:lnTo>
                  <a:pt x="191" y="684"/>
                </a:lnTo>
                <a:lnTo>
                  <a:pt x="191" y="24"/>
                </a:lnTo>
                <a:lnTo>
                  <a:pt x="0" y="62"/>
                </a:lnTo>
                <a:lnTo>
                  <a:pt x="0" y="40"/>
                </a:lnTo>
                <a:lnTo>
                  <a:pt x="218" y="0"/>
                </a:lnTo>
                <a:lnTo>
                  <a:pt x="218" y="684"/>
                </a:lnTo>
                <a:lnTo>
                  <a:pt x="370" y="684"/>
                </a:lnTo>
                <a:lnTo>
                  <a:pt x="370" y="711"/>
                </a:lnTo>
                <a:lnTo>
                  <a:pt x="218" y="71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6" name="Прямоугольник 5"/>
          <p:cNvSpPr/>
          <p:nvPr/>
        </p:nvSpPr>
        <p:spPr>
          <a:xfrm>
            <a:off x="1168836" y="504271"/>
            <a:ext cx="9522977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92844" y="793462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РЕГИСТРАЦИЯ НА ПОРТАЛЕ ГОСУСЛУГ</a:t>
            </a:r>
            <a:endParaRPr lang="ru-RU" sz="2200" b="1" dirty="0" smtClean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1077399" y="504270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68837" y="1768735"/>
            <a:ext cx="87940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Вам необходимо быть </a:t>
            </a:r>
            <a:r>
              <a:rPr lang="ru-RU" dirty="0" smtClean="0"/>
              <a:t>зарегистрированными, </a:t>
            </a:r>
            <a:r>
              <a:rPr lang="ru-RU" dirty="0"/>
              <a:t>как юридическое </a:t>
            </a:r>
            <a:r>
              <a:rPr lang="ru-RU" dirty="0" smtClean="0"/>
              <a:t>лицо. </a:t>
            </a:r>
          </a:p>
          <a:p>
            <a:pPr algn="just"/>
            <a:r>
              <a:rPr lang="ru-RU" dirty="0" smtClean="0"/>
              <a:t>Для этого</a:t>
            </a:r>
            <a:r>
              <a:rPr lang="ru-RU" dirty="0"/>
              <a:t> </a:t>
            </a:r>
            <a:r>
              <a:rPr lang="ru-RU" dirty="0" smtClean="0"/>
              <a:t>необходимо </a:t>
            </a:r>
            <a:r>
              <a:rPr lang="ru-RU" dirty="0"/>
              <a:t>пройти сначала </a:t>
            </a:r>
            <a:r>
              <a:rPr lang="ru-RU" dirty="0" smtClean="0"/>
              <a:t>регистрацию, </a:t>
            </a:r>
            <a:r>
              <a:rPr lang="ru-RU" dirty="0"/>
              <a:t>как </a:t>
            </a:r>
            <a:r>
              <a:rPr lang="ru-RU" dirty="0" smtClean="0"/>
              <a:t>физическое лицо 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/>
              <a:t>Едином портале государственных услуг.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756463" y="3144034"/>
            <a:ext cx="84078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этого  предлагаем воспользоваться </a:t>
            </a:r>
            <a:r>
              <a:rPr lang="ru-RU" dirty="0" smtClean="0"/>
              <a:t>следующими </a:t>
            </a:r>
            <a:r>
              <a:rPr lang="ru-RU" dirty="0" err="1" smtClean="0"/>
              <a:t>видеоинструкциями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en-US" dirty="0">
                <a:hlinkClick r:id="rId2"/>
              </a:rPr>
              <a:t>https://www.youtube.com/watch?v=bNAnZx3ceX8</a:t>
            </a:r>
            <a:r>
              <a:rPr lang="ru-RU" dirty="0"/>
              <a:t> </a:t>
            </a:r>
          </a:p>
          <a:p>
            <a:r>
              <a:rPr lang="ru-RU" dirty="0"/>
              <a:t>2. </a:t>
            </a:r>
            <a:r>
              <a:rPr lang="en-US" dirty="0">
                <a:hlinkClick r:id="rId3"/>
              </a:rPr>
              <a:t>https://www.youtube.com/watch?v=JtoGwkJ8HkE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783760" y="4740829"/>
            <a:ext cx="8765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Либо </a:t>
            </a:r>
            <a:r>
              <a:rPr lang="ru-RU" dirty="0"/>
              <a:t>воспользоваться инструкцией, размещенной на сайте </a:t>
            </a:r>
            <a:endParaRPr lang="ru-RU" dirty="0" smtClean="0"/>
          </a:p>
          <a:p>
            <a:r>
              <a:rPr lang="ru-RU" dirty="0" smtClean="0"/>
              <a:t>ФАУ </a:t>
            </a:r>
            <a:r>
              <a:rPr lang="ru-RU" dirty="0"/>
              <a:t>«</a:t>
            </a:r>
            <a:r>
              <a:rPr lang="ru-RU" dirty="0" err="1"/>
              <a:t>Главгосэкспертизы</a:t>
            </a:r>
            <a:r>
              <a:rPr lang="ru-RU" dirty="0"/>
              <a:t> России» по </a:t>
            </a:r>
            <a:r>
              <a:rPr lang="ru-RU" dirty="0" smtClean="0"/>
              <a:t>адресу:</a:t>
            </a: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://gge.ru/wp-content/uploads/2017/03</a:t>
            </a:r>
            <a:r>
              <a:rPr lang="ru-RU" dirty="0">
                <a:hlinkClick r:id="rId4"/>
              </a:rPr>
              <a:t>/Инструкция-авторизация-ФГИС.</a:t>
            </a:r>
            <a:r>
              <a:rPr lang="en-US" dirty="0" err="1">
                <a:hlinkClick r:id="rId4"/>
              </a:rPr>
              <a:t>pdf</a:t>
            </a:r>
            <a:r>
              <a:rPr lang="ru-RU" dirty="0"/>
              <a:t> 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168836" y="2910539"/>
            <a:ext cx="945907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198887" y="4285398"/>
            <a:ext cx="9588622" cy="583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198887" y="4623337"/>
            <a:ext cx="94937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201159" y="5990409"/>
            <a:ext cx="94937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 flipH="1">
            <a:off x="1184080" y="2910539"/>
            <a:ext cx="91438" cy="1380695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1196133" y="4637010"/>
            <a:ext cx="91438" cy="1380695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077399" y="2102377"/>
            <a:ext cx="9614414" cy="2571000"/>
          </a:xfrm>
          <a:prstGeom prst="rect">
            <a:avLst/>
          </a:prstGeom>
          <a:solidFill>
            <a:srgbClr val="E9DDD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106820" y="4673378"/>
            <a:ext cx="9680689" cy="29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68836" y="504271"/>
            <a:ext cx="9522977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92844" y="629685"/>
            <a:ext cx="9335069" cy="838205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200" dirty="0" smtClean="0"/>
              <a:t>ПОЛУЧЕНИЕ УСИЛЕННОЙ </a:t>
            </a:r>
          </a:p>
          <a:p>
            <a:pPr>
              <a:lnSpc>
                <a:spcPct val="100000"/>
              </a:lnSpc>
            </a:pPr>
            <a:r>
              <a:rPr lang="ru-RU" sz="2200" dirty="0" smtClean="0"/>
              <a:t>КВАЛИФИЦИРОВАННОЙ ЭЛЕКТРОННОЙ ПОДПИСИ (УКЭП)</a:t>
            </a:r>
            <a:endParaRPr lang="ru-RU" sz="2200" b="1" dirty="0" smtClean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1077399" y="504270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91319" y="752518"/>
            <a:ext cx="389116" cy="519378"/>
          </a:xfrm>
          <a:custGeom>
            <a:avLst/>
            <a:gdLst/>
            <a:ahLst/>
            <a:cxnLst>
              <a:cxn ang="0">
                <a:pos x="435" y="710"/>
              </a:cxn>
              <a:cxn ang="0">
                <a:pos x="16" y="710"/>
              </a:cxn>
              <a:cxn ang="0">
                <a:pos x="16" y="685"/>
              </a:cxn>
              <a:cxn ang="0">
                <a:pos x="245" y="419"/>
              </a:cxn>
              <a:cxn ang="0">
                <a:pos x="275" y="382"/>
              </a:cxn>
              <a:cxn ang="0">
                <a:pos x="301" y="349"/>
              </a:cxn>
              <a:cxn ang="0">
                <a:pos x="323" y="317"/>
              </a:cxn>
              <a:cxn ang="0">
                <a:pos x="341" y="288"/>
              </a:cxn>
              <a:cxn ang="0">
                <a:pos x="357" y="253"/>
              </a:cxn>
              <a:cxn ang="0">
                <a:pos x="368" y="220"/>
              </a:cxn>
              <a:cxn ang="0">
                <a:pos x="371" y="188"/>
              </a:cxn>
              <a:cxn ang="0">
                <a:pos x="368" y="151"/>
              </a:cxn>
              <a:cxn ang="0">
                <a:pos x="360" y="119"/>
              </a:cxn>
              <a:cxn ang="0">
                <a:pos x="347" y="92"/>
              </a:cxn>
              <a:cxn ang="0">
                <a:pos x="328" y="68"/>
              </a:cxn>
              <a:cxn ang="0">
                <a:pos x="304" y="49"/>
              </a:cxn>
              <a:cxn ang="0">
                <a:pos x="275" y="36"/>
              </a:cxn>
              <a:cxn ang="0">
                <a:pos x="242" y="28"/>
              </a:cxn>
              <a:cxn ang="0">
                <a:pos x="204" y="25"/>
              </a:cxn>
              <a:cxn ang="0">
                <a:pos x="164" y="28"/>
              </a:cxn>
              <a:cxn ang="0">
                <a:pos x="127" y="38"/>
              </a:cxn>
              <a:cxn ang="0">
                <a:pos x="97" y="54"/>
              </a:cxn>
              <a:cxn ang="0">
                <a:pos x="72" y="76"/>
              </a:cxn>
              <a:cxn ang="0">
                <a:pos x="51" y="103"/>
              </a:cxn>
              <a:cxn ang="0">
                <a:pos x="35" y="134"/>
              </a:cxn>
              <a:cxn ang="0">
                <a:pos x="27" y="169"/>
              </a:cxn>
              <a:cxn ang="0">
                <a:pos x="24" y="207"/>
              </a:cxn>
              <a:cxn ang="0">
                <a:pos x="1" y="207"/>
              </a:cxn>
              <a:cxn ang="0">
                <a:pos x="0" y="204"/>
              </a:cxn>
              <a:cxn ang="0">
                <a:pos x="3" y="162"/>
              </a:cxn>
              <a:cxn ang="0">
                <a:pos x="13" y="124"/>
              </a:cxn>
              <a:cxn ang="0">
                <a:pos x="30" y="91"/>
              </a:cxn>
              <a:cxn ang="0">
                <a:pos x="54" y="59"/>
              </a:cxn>
              <a:cxn ang="0">
                <a:pos x="84" y="33"/>
              </a:cxn>
              <a:cxn ang="0">
                <a:pos x="119" y="14"/>
              </a:cxn>
              <a:cxn ang="0">
                <a:pos x="159" y="3"/>
              </a:cxn>
              <a:cxn ang="0">
                <a:pos x="204" y="0"/>
              </a:cxn>
              <a:cxn ang="0">
                <a:pos x="245" y="3"/>
              </a:cxn>
              <a:cxn ang="0">
                <a:pos x="283" y="13"/>
              </a:cxn>
              <a:cxn ang="0">
                <a:pos x="315" y="27"/>
              </a:cxn>
              <a:cxn ang="0">
                <a:pos x="344" y="49"/>
              </a:cxn>
              <a:cxn ang="0">
                <a:pos x="366" y="76"/>
              </a:cxn>
              <a:cxn ang="0">
                <a:pos x="384" y="108"/>
              </a:cxn>
              <a:cxn ang="0">
                <a:pos x="393" y="145"/>
              </a:cxn>
              <a:cxn ang="0">
                <a:pos x="397" y="188"/>
              </a:cxn>
              <a:cxn ang="0">
                <a:pos x="392" y="226"/>
              </a:cxn>
              <a:cxn ang="0">
                <a:pos x="379" y="266"/>
              </a:cxn>
              <a:cxn ang="0">
                <a:pos x="358" y="306"/>
              </a:cxn>
              <a:cxn ang="0">
                <a:pos x="330" y="349"/>
              </a:cxn>
              <a:cxn ang="0">
                <a:pos x="295" y="396"/>
              </a:cxn>
              <a:cxn ang="0">
                <a:pos x="253" y="447"/>
              </a:cxn>
              <a:cxn ang="0">
                <a:pos x="52" y="682"/>
              </a:cxn>
              <a:cxn ang="0">
                <a:pos x="52" y="685"/>
              </a:cxn>
              <a:cxn ang="0">
                <a:pos x="435" y="685"/>
              </a:cxn>
              <a:cxn ang="0">
                <a:pos x="435" y="710"/>
              </a:cxn>
            </a:cxnLst>
            <a:rect l="0" t="0" r="r" b="b"/>
            <a:pathLst>
              <a:path w="435" h="710">
                <a:moveTo>
                  <a:pt x="435" y="710"/>
                </a:moveTo>
                <a:lnTo>
                  <a:pt x="16" y="710"/>
                </a:lnTo>
                <a:lnTo>
                  <a:pt x="16" y="685"/>
                </a:lnTo>
                <a:lnTo>
                  <a:pt x="245" y="419"/>
                </a:lnTo>
                <a:lnTo>
                  <a:pt x="275" y="382"/>
                </a:lnTo>
                <a:lnTo>
                  <a:pt x="301" y="349"/>
                </a:lnTo>
                <a:lnTo>
                  <a:pt x="323" y="317"/>
                </a:lnTo>
                <a:lnTo>
                  <a:pt x="341" y="288"/>
                </a:lnTo>
                <a:lnTo>
                  <a:pt x="357" y="253"/>
                </a:lnTo>
                <a:lnTo>
                  <a:pt x="368" y="220"/>
                </a:lnTo>
                <a:lnTo>
                  <a:pt x="371" y="188"/>
                </a:lnTo>
                <a:lnTo>
                  <a:pt x="368" y="151"/>
                </a:lnTo>
                <a:lnTo>
                  <a:pt x="360" y="119"/>
                </a:lnTo>
                <a:lnTo>
                  <a:pt x="347" y="92"/>
                </a:lnTo>
                <a:lnTo>
                  <a:pt x="328" y="68"/>
                </a:lnTo>
                <a:lnTo>
                  <a:pt x="304" y="49"/>
                </a:lnTo>
                <a:lnTo>
                  <a:pt x="275" y="36"/>
                </a:lnTo>
                <a:lnTo>
                  <a:pt x="242" y="28"/>
                </a:lnTo>
                <a:lnTo>
                  <a:pt x="204" y="25"/>
                </a:lnTo>
                <a:lnTo>
                  <a:pt x="164" y="28"/>
                </a:lnTo>
                <a:lnTo>
                  <a:pt x="127" y="38"/>
                </a:lnTo>
                <a:lnTo>
                  <a:pt x="97" y="54"/>
                </a:lnTo>
                <a:lnTo>
                  <a:pt x="72" y="76"/>
                </a:lnTo>
                <a:lnTo>
                  <a:pt x="51" y="103"/>
                </a:lnTo>
                <a:lnTo>
                  <a:pt x="35" y="134"/>
                </a:lnTo>
                <a:lnTo>
                  <a:pt x="27" y="169"/>
                </a:lnTo>
                <a:lnTo>
                  <a:pt x="24" y="207"/>
                </a:lnTo>
                <a:lnTo>
                  <a:pt x="1" y="207"/>
                </a:lnTo>
                <a:lnTo>
                  <a:pt x="0" y="204"/>
                </a:lnTo>
                <a:lnTo>
                  <a:pt x="3" y="162"/>
                </a:lnTo>
                <a:lnTo>
                  <a:pt x="13" y="124"/>
                </a:lnTo>
                <a:lnTo>
                  <a:pt x="30" y="91"/>
                </a:lnTo>
                <a:lnTo>
                  <a:pt x="54" y="59"/>
                </a:lnTo>
                <a:lnTo>
                  <a:pt x="84" y="33"/>
                </a:lnTo>
                <a:lnTo>
                  <a:pt x="119" y="14"/>
                </a:lnTo>
                <a:lnTo>
                  <a:pt x="159" y="3"/>
                </a:lnTo>
                <a:lnTo>
                  <a:pt x="204" y="0"/>
                </a:lnTo>
                <a:lnTo>
                  <a:pt x="245" y="3"/>
                </a:lnTo>
                <a:lnTo>
                  <a:pt x="283" y="13"/>
                </a:lnTo>
                <a:lnTo>
                  <a:pt x="315" y="27"/>
                </a:lnTo>
                <a:lnTo>
                  <a:pt x="344" y="49"/>
                </a:lnTo>
                <a:lnTo>
                  <a:pt x="366" y="76"/>
                </a:lnTo>
                <a:lnTo>
                  <a:pt x="384" y="108"/>
                </a:lnTo>
                <a:lnTo>
                  <a:pt x="393" y="145"/>
                </a:lnTo>
                <a:lnTo>
                  <a:pt x="397" y="188"/>
                </a:lnTo>
                <a:lnTo>
                  <a:pt x="392" y="226"/>
                </a:lnTo>
                <a:lnTo>
                  <a:pt x="379" y="266"/>
                </a:lnTo>
                <a:lnTo>
                  <a:pt x="358" y="306"/>
                </a:lnTo>
                <a:lnTo>
                  <a:pt x="330" y="349"/>
                </a:lnTo>
                <a:lnTo>
                  <a:pt x="295" y="396"/>
                </a:lnTo>
                <a:lnTo>
                  <a:pt x="253" y="447"/>
                </a:lnTo>
                <a:lnTo>
                  <a:pt x="52" y="682"/>
                </a:lnTo>
                <a:lnTo>
                  <a:pt x="52" y="685"/>
                </a:lnTo>
                <a:lnTo>
                  <a:pt x="435" y="685"/>
                </a:lnTo>
                <a:lnTo>
                  <a:pt x="435" y="71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5" name="Прямоугольник 4"/>
          <p:cNvSpPr/>
          <p:nvPr/>
        </p:nvSpPr>
        <p:spPr>
          <a:xfrm>
            <a:off x="1305317" y="2298130"/>
            <a:ext cx="88486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того, чтобы получить УКЭП, вам необходимо обратиться в один из аккредитованных </a:t>
            </a:r>
            <a:r>
              <a:rPr lang="ru-RU" dirty="0" err="1"/>
              <a:t>Минкомсвязью</a:t>
            </a:r>
            <a:r>
              <a:rPr lang="ru-RU" dirty="0"/>
              <a:t> России удостоверяющих центров, список которых указан по </a:t>
            </a:r>
            <a:r>
              <a:rPr lang="ru-RU" dirty="0" smtClean="0"/>
              <a:t>адресу: </a:t>
            </a:r>
          </a:p>
          <a:p>
            <a:r>
              <a:rPr lang="ru-RU" dirty="0" smtClean="0">
                <a:hlinkClick r:id="rId2"/>
              </a:rPr>
              <a:t>http</a:t>
            </a:r>
            <a:r>
              <a:rPr lang="ru-RU" dirty="0">
                <a:hlinkClick r:id="rId2"/>
              </a:rPr>
              <a:t>://minsvyaz.ru/ru/activity/govservices/2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>,</a:t>
            </a:r>
          </a:p>
          <a:p>
            <a:endParaRPr lang="ru-RU" dirty="0"/>
          </a:p>
          <a:p>
            <a:r>
              <a:rPr lang="ru-RU" dirty="0" smtClean="0"/>
              <a:t>и </a:t>
            </a:r>
            <a:r>
              <a:rPr lang="ru-RU" dirty="0"/>
              <a:t>следовать инструкциям, которая размещена по ссылке </a:t>
            </a:r>
            <a:r>
              <a:rPr lang="ru-RU" dirty="0">
                <a:hlinkClick r:id="rId3"/>
              </a:rPr>
              <a:t>http://minsvyaz.ru/ru/appeals/faq/35/</a:t>
            </a:r>
            <a:r>
              <a:rPr lang="ru-RU" dirty="0"/>
              <a:t>.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23118" y="2102377"/>
            <a:ext cx="94937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 flipH="1">
            <a:off x="1061101" y="2076040"/>
            <a:ext cx="107736" cy="2597337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77399" y="2102377"/>
            <a:ext cx="9614414" cy="3164542"/>
          </a:xfrm>
          <a:prstGeom prst="rect">
            <a:avLst/>
          </a:prstGeom>
          <a:solidFill>
            <a:srgbClr val="E9DDD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68836" y="504271"/>
            <a:ext cx="9522977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92844" y="834406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УСТАНОВКА </a:t>
            </a:r>
            <a:r>
              <a:rPr lang="en-US" sz="2200" dirty="0" smtClean="0"/>
              <a:t>JINN CLIENT</a:t>
            </a:r>
            <a:endParaRPr lang="ru-RU" sz="2200" b="1" dirty="0" smtClean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1077399" y="504270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65430" y="762998"/>
            <a:ext cx="265172" cy="521784"/>
          </a:xfrm>
          <a:custGeom>
            <a:avLst/>
            <a:gdLst/>
            <a:ahLst/>
            <a:cxnLst>
              <a:cxn ang="0">
                <a:pos x="202" y="339"/>
              </a:cxn>
              <a:cxn ang="0">
                <a:pos x="280" y="328"/>
              </a:cxn>
              <a:cxn ang="0">
                <a:pos x="341" y="294"/>
              </a:cxn>
              <a:cxn ang="0">
                <a:pos x="377" y="245"/>
              </a:cxn>
              <a:cxn ang="0">
                <a:pos x="390" y="188"/>
              </a:cxn>
              <a:cxn ang="0">
                <a:pos x="379" y="122"/>
              </a:cxn>
              <a:cxn ang="0">
                <a:pos x="347" y="71"/>
              </a:cxn>
              <a:cxn ang="0">
                <a:pos x="293" y="36"/>
              </a:cxn>
              <a:cxn ang="0">
                <a:pos x="218" y="25"/>
              </a:cxn>
              <a:cxn ang="0">
                <a:pos x="148" y="36"/>
              </a:cxn>
              <a:cxn ang="0">
                <a:pos x="89" y="71"/>
              </a:cxn>
              <a:cxn ang="0">
                <a:pos x="51" y="124"/>
              </a:cxn>
              <a:cxn ang="0">
                <a:pos x="38" y="193"/>
              </a:cxn>
              <a:cxn ang="0">
                <a:pos x="14" y="189"/>
              </a:cxn>
              <a:cxn ang="0">
                <a:pos x="27" y="113"/>
              </a:cxn>
              <a:cxn ang="0">
                <a:pos x="71" y="52"/>
              </a:cxn>
              <a:cxn ang="0">
                <a:pos x="138" y="13"/>
              </a:cxn>
              <a:cxn ang="0">
                <a:pos x="218" y="0"/>
              </a:cxn>
              <a:cxn ang="0">
                <a:pos x="299" y="13"/>
              </a:cxn>
              <a:cxn ang="0">
                <a:pos x="363" y="51"/>
              </a:cxn>
              <a:cxn ang="0">
                <a:pos x="403" y="110"/>
              </a:cxn>
              <a:cxn ang="0">
                <a:pos x="417" y="189"/>
              </a:cxn>
              <a:cxn ang="0">
                <a:pos x="401" y="258"/>
              </a:cxn>
              <a:cxn ang="0">
                <a:pos x="355" y="315"/>
              </a:cxn>
              <a:cxn ang="0">
                <a:pos x="288" y="352"/>
              </a:cxn>
              <a:cxn ang="0">
                <a:pos x="347" y="376"/>
              </a:cxn>
              <a:cxn ang="0">
                <a:pos x="393" y="412"/>
              </a:cxn>
              <a:cxn ang="0">
                <a:pos x="422" y="463"/>
              </a:cxn>
              <a:cxn ang="0">
                <a:pos x="431" y="524"/>
              </a:cxn>
              <a:cxn ang="0">
                <a:pos x="422" y="591"/>
              </a:cxn>
              <a:cxn ang="0">
                <a:pos x="395" y="645"/>
              </a:cxn>
              <a:cxn ang="0">
                <a:pos x="342" y="690"/>
              </a:cxn>
              <a:cxn ang="0">
                <a:pos x="267" y="717"/>
              </a:cxn>
              <a:cxn ang="0">
                <a:pos x="180" y="717"/>
              </a:cxn>
              <a:cxn ang="0">
                <a:pos x="100" y="690"/>
              </a:cxn>
              <a:cxn ang="0">
                <a:pos x="41" y="645"/>
              </a:cxn>
              <a:cxn ang="0">
                <a:pos x="9" y="588"/>
              </a:cxn>
              <a:cxn ang="0">
                <a:pos x="0" y="518"/>
              </a:cxn>
              <a:cxn ang="0">
                <a:pos x="22" y="514"/>
              </a:cxn>
              <a:cxn ang="0">
                <a:pos x="36" y="586"/>
              </a:cxn>
              <a:cxn ang="0">
                <a:pos x="79" y="643"/>
              </a:cxn>
              <a:cxn ang="0">
                <a:pos x="143" y="682"/>
              </a:cxn>
              <a:cxn ang="0">
                <a:pos x="223" y="694"/>
              </a:cxn>
              <a:cxn ang="0">
                <a:pos x="299" y="683"/>
              </a:cxn>
              <a:cxn ang="0">
                <a:pos x="358" y="650"/>
              </a:cxn>
              <a:cxn ang="0">
                <a:pos x="393" y="596"/>
              </a:cxn>
              <a:cxn ang="0">
                <a:pos x="406" y="525"/>
              </a:cxn>
              <a:cxn ang="0">
                <a:pos x="392" y="455"/>
              </a:cxn>
              <a:cxn ang="0">
                <a:pos x="350" y="404"/>
              </a:cxn>
              <a:cxn ang="0">
                <a:pos x="285" y="376"/>
              </a:cxn>
              <a:cxn ang="0">
                <a:pos x="202" y="366"/>
              </a:cxn>
              <a:cxn ang="0">
                <a:pos x="148" y="339"/>
              </a:cxn>
            </a:cxnLst>
            <a:rect l="0" t="0" r="r" b="b"/>
            <a:pathLst>
              <a:path w="431" h="720">
                <a:moveTo>
                  <a:pt x="148" y="339"/>
                </a:moveTo>
                <a:lnTo>
                  <a:pt x="202" y="339"/>
                </a:lnTo>
                <a:lnTo>
                  <a:pt x="243" y="336"/>
                </a:lnTo>
                <a:lnTo>
                  <a:pt x="280" y="328"/>
                </a:lnTo>
                <a:lnTo>
                  <a:pt x="312" y="314"/>
                </a:lnTo>
                <a:lnTo>
                  <a:pt x="341" y="294"/>
                </a:lnTo>
                <a:lnTo>
                  <a:pt x="363" y="272"/>
                </a:lnTo>
                <a:lnTo>
                  <a:pt x="377" y="245"/>
                </a:lnTo>
                <a:lnTo>
                  <a:pt x="387" y="218"/>
                </a:lnTo>
                <a:lnTo>
                  <a:pt x="390" y="188"/>
                </a:lnTo>
                <a:lnTo>
                  <a:pt x="387" y="154"/>
                </a:lnTo>
                <a:lnTo>
                  <a:pt x="379" y="122"/>
                </a:lnTo>
                <a:lnTo>
                  <a:pt x="366" y="95"/>
                </a:lnTo>
                <a:lnTo>
                  <a:pt x="347" y="71"/>
                </a:lnTo>
                <a:lnTo>
                  <a:pt x="323" y="51"/>
                </a:lnTo>
                <a:lnTo>
                  <a:pt x="293" y="36"/>
                </a:lnTo>
                <a:lnTo>
                  <a:pt x="258" y="28"/>
                </a:lnTo>
                <a:lnTo>
                  <a:pt x="218" y="25"/>
                </a:lnTo>
                <a:lnTo>
                  <a:pt x="181" y="28"/>
                </a:lnTo>
                <a:lnTo>
                  <a:pt x="148" y="36"/>
                </a:lnTo>
                <a:lnTo>
                  <a:pt x="116" y="51"/>
                </a:lnTo>
                <a:lnTo>
                  <a:pt x="89" y="71"/>
                </a:lnTo>
                <a:lnTo>
                  <a:pt x="67" y="95"/>
                </a:lnTo>
                <a:lnTo>
                  <a:pt x="51" y="124"/>
                </a:lnTo>
                <a:lnTo>
                  <a:pt x="41" y="156"/>
                </a:lnTo>
                <a:lnTo>
                  <a:pt x="38" y="193"/>
                </a:lnTo>
                <a:lnTo>
                  <a:pt x="16" y="193"/>
                </a:lnTo>
                <a:lnTo>
                  <a:pt x="14" y="189"/>
                </a:lnTo>
                <a:lnTo>
                  <a:pt x="17" y="150"/>
                </a:lnTo>
                <a:lnTo>
                  <a:pt x="27" y="113"/>
                </a:lnTo>
                <a:lnTo>
                  <a:pt x="46" y="81"/>
                </a:lnTo>
                <a:lnTo>
                  <a:pt x="71" y="52"/>
                </a:lnTo>
                <a:lnTo>
                  <a:pt x="103" y="30"/>
                </a:lnTo>
                <a:lnTo>
                  <a:pt x="138" y="13"/>
                </a:lnTo>
                <a:lnTo>
                  <a:pt x="176" y="3"/>
                </a:lnTo>
                <a:lnTo>
                  <a:pt x="218" y="0"/>
                </a:lnTo>
                <a:lnTo>
                  <a:pt x="261" y="3"/>
                </a:lnTo>
                <a:lnTo>
                  <a:pt x="299" y="13"/>
                </a:lnTo>
                <a:lnTo>
                  <a:pt x="333" y="28"/>
                </a:lnTo>
                <a:lnTo>
                  <a:pt x="363" y="51"/>
                </a:lnTo>
                <a:lnTo>
                  <a:pt x="387" y="78"/>
                </a:lnTo>
                <a:lnTo>
                  <a:pt x="403" y="110"/>
                </a:lnTo>
                <a:lnTo>
                  <a:pt x="414" y="148"/>
                </a:lnTo>
                <a:lnTo>
                  <a:pt x="417" y="189"/>
                </a:lnTo>
                <a:lnTo>
                  <a:pt x="412" y="224"/>
                </a:lnTo>
                <a:lnTo>
                  <a:pt x="401" y="258"/>
                </a:lnTo>
                <a:lnTo>
                  <a:pt x="382" y="288"/>
                </a:lnTo>
                <a:lnTo>
                  <a:pt x="355" y="315"/>
                </a:lnTo>
                <a:lnTo>
                  <a:pt x="325" y="336"/>
                </a:lnTo>
                <a:lnTo>
                  <a:pt x="288" y="352"/>
                </a:lnTo>
                <a:lnTo>
                  <a:pt x="320" y="361"/>
                </a:lnTo>
                <a:lnTo>
                  <a:pt x="347" y="376"/>
                </a:lnTo>
                <a:lnTo>
                  <a:pt x="372" y="392"/>
                </a:lnTo>
                <a:lnTo>
                  <a:pt x="393" y="412"/>
                </a:lnTo>
                <a:lnTo>
                  <a:pt x="409" y="436"/>
                </a:lnTo>
                <a:lnTo>
                  <a:pt x="422" y="463"/>
                </a:lnTo>
                <a:lnTo>
                  <a:pt x="428" y="492"/>
                </a:lnTo>
                <a:lnTo>
                  <a:pt x="431" y="524"/>
                </a:lnTo>
                <a:lnTo>
                  <a:pt x="430" y="559"/>
                </a:lnTo>
                <a:lnTo>
                  <a:pt x="422" y="591"/>
                </a:lnTo>
                <a:lnTo>
                  <a:pt x="411" y="619"/>
                </a:lnTo>
                <a:lnTo>
                  <a:pt x="395" y="645"/>
                </a:lnTo>
                <a:lnTo>
                  <a:pt x="374" y="667"/>
                </a:lnTo>
                <a:lnTo>
                  <a:pt x="342" y="690"/>
                </a:lnTo>
                <a:lnTo>
                  <a:pt x="307" y="707"/>
                </a:lnTo>
                <a:lnTo>
                  <a:pt x="267" y="717"/>
                </a:lnTo>
                <a:lnTo>
                  <a:pt x="223" y="720"/>
                </a:lnTo>
                <a:lnTo>
                  <a:pt x="180" y="717"/>
                </a:lnTo>
                <a:lnTo>
                  <a:pt x="138" y="707"/>
                </a:lnTo>
                <a:lnTo>
                  <a:pt x="100" y="690"/>
                </a:lnTo>
                <a:lnTo>
                  <a:pt x="65" y="667"/>
                </a:lnTo>
                <a:lnTo>
                  <a:pt x="41" y="645"/>
                </a:lnTo>
                <a:lnTo>
                  <a:pt x="22" y="618"/>
                </a:lnTo>
                <a:lnTo>
                  <a:pt x="9" y="588"/>
                </a:lnTo>
                <a:lnTo>
                  <a:pt x="1" y="554"/>
                </a:lnTo>
                <a:lnTo>
                  <a:pt x="0" y="518"/>
                </a:lnTo>
                <a:lnTo>
                  <a:pt x="1" y="514"/>
                </a:lnTo>
                <a:lnTo>
                  <a:pt x="22" y="514"/>
                </a:lnTo>
                <a:lnTo>
                  <a:pt x="25" y="553"/>
                </a:lnTo>
                <a:lnTo>
                  <a:pt x="36" y="586"/>
                </a:lnTo>
                <a:lnTo>
                  <a:pt x="54" y="616"/>
                </a:lnTo>
                <a:lnTo>
                  <a:pt x="79" y="643"/>
                </a:lnTo>
                <a:lnTo>
                  <a:pt x="110" y="666"/>
                </a:lnTo>
                <a:lnTo>
                  <a:pt x="143" y="682"/>
                </a:lnTo>
                <a:lnTo>
                  <a:pt x="181" y="691"/>
                </a:lnTo>
                <a:lnTo>
                  <a:pt x="223" y="694"/>
                </a:lnTo>
                <a:lnTo>
                  <a:pt x="264" y="691"/>
                </a:lnTo>
                <a:lnTo>
                  <a:pt x="299" y="683"/>
                </a:lnTo>
                <a:lnTo>
                  <a:pt x="331" y="669"/>
                </a:lnTo>
                <a:lnTo>
                  <a:pt x="358" y="650"/>
                </a:lnTo>
                <a:lnTo>
                  <a:pt x="379" y="624"/>
                </a:lnTo>
                <a:lnTo>
                  <a:pt x="393" y="596"/>
                </a:lnTo>
                <a:lnTo>
                  <a:pt x="403" y="562"/>
                </a:lnTo>
                <a:lnTo>
                  <a:pt x="406" y="525"/>
                </a:lnTo>
                <a:lnTo>
                  <a:pt x="403" y="487"/>
                </a:lnTo>
                <a:lnTo>
                  <a:pt x="392" y="455"/>
                </a:lnTo>
                <a:lnTo>
                  <a:pt x="374" y="427"/>
                </a:lnTo>
                <a:lnTo>
                  <a:pt x="350" y="404"/>
                </a:lnTo>
                <a:lnTo>
                  <a:pt x="320" y="388"/>
                </a:lnTo>
                <a:lnTo>
                  <a:pt x="285" y="376"/>
                </a:lnTo>
                <a:lnTo>
                  <a:pt x="247" y="369"/>
                </a:lnTo>
                <a:lnTo>
                  <a:pt x="202" y="366"/>
                </a:lnTo>
                <a:lnTo>
                  <a:pt x="148" y="366"/>
                </a:lnTo>
                <a:lnTo>
                  <a:pt x="148" y="339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4" name="Прямоугольник 3"/>
          <p:cNvSpPr/>
          <p:nvPr/>
        </p:nvSpPr>
        <p:spPr>
          <a:xfrm>
            <a:off x="1292843" y="2602428"/>
            <a:ext cx="932407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того, чтобы установить </a:t>
            </a:r>
            <a:r>
              <a:rPr lang="en-US" dirty="0"/>
              <a:t>Jinn client</a:t>
            </a:r>
            <a:r>
              <a:rPr lang="ru-RU" dirty="0"/>
              <a:t>, Вам необходимо получить необходимое ПО, </a:t>
            </a:r>
            <a:r>
              <a:rPr lang="ru-RU" dirty="0" smtClean="0"/>
              <a:t>ознакомится с которым можно </a:t>
            </a:r>
            <a:r>
              <a:rPr lang="ru-RU" dirty="0"/>
              <a:t>по </a:t>
            </a:r>
            <a:r>
              <a:rPr lang="ru-RU" dirty="0" smtClean="0"/>
              <a:t>ссылке: </a:t>
            </a:r>
            <a:r>
              <a:rPr lang="en-US" dirty="0">
                <a:hlinkClick r:id="rId2"/>
              </a:rPr>
              <a:t>https://www.securitycode.ru/products/jinn-client/</a:t>
            </a:r>
            <a:endParaRPr lang="en-US" dirty="0"/>
          </a:p>
          <a:p>
            <a:endParaRPr lang="ru-RU" dirty="0"/>
          </a:p>
          <a:p>
            <a:r>
              <a:rPr lang="ru-RU" dirty="0" smtClean="0"/>
              <a:t>Для доступа к перечню партнеров, у которых можно получить данное ПО необходимо перейти по адресу: </a:t>
            </a:r>
            <a:r>
              <a:rPr lang="en-US" dirty="0">
                <a:hlinkClick r:id="rId3"/>
              </a:rPr>
              <a:t>https://www.securitycode.ru/where_to_buy/partners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следовать инструкциям, которые </a:t>
            </a:r>
            <a:r>
              <a:rPr lang="ru-RU" dirty="0" smtClean="0"/>
              <a:t>доступны в следующем </a:t>
            </a:r>
            <a:r>
              <a:rPr lang="ru-RU" dirty="0" smtClean="0"/>
              <a:t>видеоролике: </a:t>
            </a:r>
            <a:r>
              <a:rPr lang="en-US" dirty="0">
                <a:hlinkClick r:id="rId4"/>
              </a:rPr>
              <a:t>https://www.youtube.com/watch?v=yDjV23LhUDw</a:t>
            </a:r>
            <a:r>
              <a:rPr lang="ru-RU" dirty="0"/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077399" y="5147821"/>
            <a:ext cx="9630712" cy="5300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23118" y="2102377"/>
            <a:ext cx="94937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flipH="1">
            <a:off x="1061101" y="2076040"/>
            <a:ext cx="107735" cy="3111711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68836" y="504271"/>
            <a:ext cx="9522977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92844" y="834406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УСТАНОВКА «КОНТИНЕНТ-ТЛС»</a:t>
            </a:r>
            <a:endParaRPr lang="ru-RU" sz="2200" b="1" dirty="0" smtClean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1077399" y="504270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Freeform 10"/>
          <p:cNvSpPr>
            <a:spLocks noEditPoints="1"/>
          </p:cNvSpPr>
          <p:nvPr/>
        </p:nvSpPr>
        <p:spPr bwMode="auto">
          <a:xfrm>
            <a:off x="565430" y="721367"/>
            <a:ext cx="292824" cy="493108"/>
          </a:xfrm>
          <a:custGeom>
            <a:avLst/>
            <a:gdLst/>
            <a:ahLst/>
            <a:cxnLst>
              <a:cxn ang="0">
                <a:pos x="367" y="485"/>
              </a:cxn>
              <a:cxn ang="0">
                <a:pos x="488" y="485"/>
              </a:cxn>
              <a:cxn ang="0">
                <a:pos x="488" y="510"/>
              </a:cxn>
              <a:cxn ang="0">
                <a:pos x="367" y="510"/>
              </a:cxn>
              <a:cxn ang="0">
                <a:pos x="367" y="701"/>
              </a:cxn>
              <a:cxn ang="0">
                <a:pos x="341" y="701"/>
              </a:cxn>
              <a:cxn ang="0">
                <a:pos x="341" y="510"/>
              </a:cxn>
              <a:cxn ang="0">
                <a:pos x="0" y="510"/>
              </a:cxn>
              <a:cxn ang="0">
                <a:pos x="0" y="496"/>
              </a:cxn>
              <a:cxn ang="0">
                <a:pos x="335" y="0"/>
              </a:cxn>
              <a:cxn ang="0">
                <a:pos x="367" y="0"/>
              </a:cxn>
              <a:cxn ang="0">
                <a:pos x="367" y="485"/>
              </a:cxn>
              <a:cxn ang="0">
                <a:pos x="42" y="485"/>
              </a:cxn>
              <a:cxn ang="0">
                <a:pos x="341" y="485"/>
              </a:cxn>
              <a:cxn ang="0">
                <a:pos x="341" y="37"/>
              </a:cxn>
              <a:cxn ang="0">
                <a:pos x="338" y="35"/>
              </a:cxn>
              <a:cxn ang="0">
                <a:pos x="300" y="98"/>
              </a:cxn>
              <a:cxn ang="0">
                <a:pos x="42" y="485"/>
              </a:cxn>
            </a:cxnLst>
            <a:rect l="0" t="0" r="r" b="b"/>
            <a:pathLst>
              <a:path w="488" h="701">
                <a:moveTo>
                  <a:pt x="367" y="485"/>
                </a:moveTo>
                <a:lnTo>
                  <a:pt x="488" y="485"/>
                </a:lnTo>
                <a:lnTo>
                  <a:pt x="488" y="510"/>
                </a:lnTo>
                <a:lnTo>
                  <a:pt x="367" y="510"/>
                </a:lnTo>
                <a:lnTo>
                  <a:pt x="367" y="701"/>
                </a:lnTo>
                <a:lnTo>
                  <a:pt x="341" y="701"/>
                </a:lnTo>
                <a:lnTo>
                  <a:pt x="341" y="510"/>
                </a:lnTo>
                <a:lnTo>
                  <a:pt x="0" y="510"/>
                </a:lnTo>
                <a:lnTo>
                  <a:pt x="0" y="496"/>
                </a:lnTo>
                <a:lnTo>
                  <a:pt x="335" y="0"/>
                </a:lnTo>
                <a:lnTo>
                  <a:pt x="367" y="0"/>
                </a:lnTo>
                <a:lnTo>
                  <a:pt x="367" y="485"/>
                </a:lnTo>
                <a:close/>
                <a:moveTo>
                  <a:pt x="42" y="485"/>
                </a:moveTo>
                <a:lnTo>
                  <a:pt x="341" y="485"/>
                </a:lnTo>
                <a:lnTo>
                  <a:pt x="341" y="37"/>
                </a:lnTo>
                <a:lnTo>
                  <a:pt x="338" y="35"/>
                </a:lnTo>
                <a:lnTo>
                  <a:pt x="300" y="98"/>
                </a:lnTo>
                <a:lnTo>
                  <a:pt x="42" y="48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1077399" y="1405634"/>
            <a:ext cx="9616140" cy="859544"/>
          </a:xfrm>
          <a:prstGeom prst="rect">
            <a:avLst/>
          </a:prstGeom>
          <a:solidFill>
            <a:srgbClr val="9E2234">
              <a:alpha val="92941"/>
            </a:srgbClr>
          </a:solidFill>
          <a:ln>
            <a:solidFill>
              <a:srgbClr val="9D2235">
                <a:alpha val="4902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94926" y="1508484"/>
            <a:ext cx="9048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 соответствии с приказом Федеральной службой безопасности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№</a:t>
            </a:r>
            <a:r>
              <a:rPr lang="ru-RU" dirty="0">
                <a:solidFill>
                  <a:schemeClr val="bg1"/>
                </a:solidFill>
              </a:rPr>
              <a:t>378 от 10.07.2014 </a:t>
            </a:r>
            <a:r>
              <a:rPr lang="ru-RU" dirty="0" smtClean="0">
                <a:solidFill>
                  <a:schemeClr val="bg1"/>
                </a:solidFill>
              </a:rPr>
              <a:t>Вам </a:t>
            </a:r>
            <a:r>
              <a:rPr lang="ru-RU" dirty="0">
                <a:solidFill>
                  <a:schemeClr val="bg1"/>
                </a:solidFill>
              </a:rPr>
              <a:t>необходимо установить ПО «Континент-ТЛС».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33516" y="2690966"/>
            <a:ext cx="83644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того, чтобы установить «Континент-ТЛС», Вам необходимо обратиться в уполномоченную организацию, информация о которой будет доведена дополнительно. </a:t>
            </a:r>
            <a:r>
              <a:rPr lang="ru-RU" dirty="0" smtClean="0"/>
              <a:t>Данное программное обеспечение предоставляется без дополнительной оплаты.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83642" y="4382696"/>
            <a:ext cx="7861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Далее следуйте инструкциям, которые можно посмотреть в следующем </a:t>
            </a:r>
            <a:r>
              <a:rPr lang="ru-RU" dirty="0" smtClean="0"/>
              <a:t>видеоролике: </a:t>
            </a:r>
            <a:r>
              <a:rPr lang="en-US" dirty="0">
                <a:hlinkClick r:id="rId2"/>
              </a:rPr>
              <a:t>https://www.youtube.com/watch?v=yDjV23LhUDw</a:t>
            </a:r>
            <a:r>
              <a:rPr lang="ru-RU" dirty="0"/>
              <a:t> 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1106820" y="3922738"/>
            <a:ext cx="9680689" cy="29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123118" y="5398972"/>
            <a:ext cx="9680689" cy="29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ашивка 27"/>
          <p:cNvSpPr/>
          <p:nvPr/>
        </p:nvSpPr>
        <p:spPr>
          <a:xfrm>
            <a:off x="1385882" y="2934187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1538282" y="2950107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1401802" y="4519627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1554202" y="4535547"/>
            <a:ext cx="163657" cy="355000"/>
          </a:xfrm>
          <a:prstGeom prst="chevron">
            <a:avLst>
              <a:gd name="adj" fmla="val 76300"/>
            </a:avLst>
          </a:prstGeom>
          <a:solidFill>
            <a:srgbClr val="E9DDD3"/>
          </a:solidFill>
          <a:ln>
            <a:solidFill>
              <a:srgbClr val="E9D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8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077399" y="2102377"/>
            <a:ext cx="9614414" cy="1495721"/>
          </a:xfrm>
          <a:prstGeom prst="rect">
            <a:avLst/>
          </a:prstGeom>
          <a:solidFill>
            <a:srgbClr val="E9DDD3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68836" y="504271"/>
            <a:ext cx="9522977" cy="1004564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92844" y="834406"/>
            <a:ext cx="9335069" cy="450376"/>
          </a:xfrm>
          <a:prstGeom prst="rect">
            <a:avLst/>
          </a:prstGeom>
        </p:spPr>
        <p:txBody>
          <a:bodyPr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9D223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/>
              <a:t>ВХОД В ЛИЧНЫЙ КАБИНЕТ</a:t>
            </a:r>
            <a:endParaRPr lang="ru-RU" sz="2200" b="1" dirty="0" smtClean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1077399" y="504270"/>
            <a:ext cx="91438" cy="1004565"/>
          </a:xfrm>
          <a:prstGeom prst="rect">
            <a:avLst/>
          </a:prstGeom>
          <a:solidFill>
            <a:srgbClr val="9A2233"/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05718" y="2410840"/>
            <a:ext cx="82841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После выполнения всех </a:t>
            </a:r>
            <a:r>
              <a:rPr lang="ru-RU" dirty="0" smtClean="0"/>
              <a:t>вышеперечисленных </a:t>
            </a:r>
            <a:r>
              <a:rPr lang="ru-RU" dirty="0"/>
              <a:t>действий Вам необходимо перейти в личный кабинет ФГИС ЦС по адресу 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://fgiscs.minstroyrf.ru/lk</a:t>
            </a:r>
            <a:r>
              <a:rPr lang="en-US" dirty="0"/>
              <a:t> </a:t>
            </a:r>
            <a:r>
              <a:rPr lang="ru-RU" dirty="0"/>
              <a:t>для последующего внесения данных.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68836" y="3598098"/>
            <a:ext cx="945907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flipH="1">
            <a:off x="1061101" y="2076040"/>
            <a:ext cx="107736" cy="1511043"/>
          </a:xfrm>
          <a:prstGeom prst="rect">
            <a:avLst/>
          </a:prstGeom>
          <a:solidFill>
            <a:srgbClr val="E9DDD3"/>
          </a:solidFill>
          <a:ln>
            <a:solidFill>
              <a:srgbClr val="E9DDD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123118" y="2102377"/>
            <a:ext cx="945907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7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05469" y="3026980"/>
            <a:ext cx="9586344" cy="1193608"/>
          </a:xfrm>
          <a:prstGeom prst="rect">
            <a:avLst/>
          </a:prstGeom>
          <a:solidFill>
            <a:srgbClr val="E9DDD3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37154" y="2584076"/>
            <a:ext cx="9020788" cy="208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 smtClean="0">
                <a:solidFill>
                  <a:srgbClr val="9D2235"/>
                </a:solidFill>
              </a:rPr>
              <a:t>СПАСИБО ЗА ВНИМАНИЕ!</a:t>
            </a:r>
            <a:endParaRPr lang="ru-RU" sz="2600" dirty="0">
              <a:solidFill>
                <a:srgbClr val="9D223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ЛИЩЕНКО ИРИНА НИКОЛАЕВНА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>
          <a:xfrm>
            <a:off x="1151906" y="5759999"/>
            <a:ext cx="3061954" cy="536237"/>
          </a:xfrm>
        </p:spPr>
        <p:txBody>
          <a:bodyPr/>
          <a:lstStyle/>
          <a:p>
            <a:r>
              <a:rPr lang="ru-RU" dirty="0" smtClean="0"/>
              <a:t>Первый заместитель начальника Учреждения по ценообразованию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1077399" y="3026980"/>
            <a:ext cx="91438" cy="1193607"/>
          </a:xfrm>
          <a:prstGeom prst="rect">
            <a:avLst/>
          </a:prstGeom>
          <a:solidFill>
            <a:srgbClr val="9D2235">
              <a:alpha val="96863"/>
            </a:srgbClr>
          </a:solidFill>
          <a:ln>
            <a:solidFill>
              <a:srgbClr val="BA2C4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4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</TotalTime>
  <Words>428</Words>
  <Application>Microsoft Office PowerPoint</Application>
  <PresentationFormat>Произвольный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Тема Office</vt:lpstr>
      <vt:lpstr>  Порядок регистрации ПОЛЬЗОВАТЕЛЕЙ  в ФГИС ЦС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Chelyapin</dc:creator>
  <cp:lastModifiedBy>Пархоменко Юрий</cp:lastModifiedBy>
  <cp:revision>69</cp:revision>
  <cp:lastPrinted>2017-04-26T07:49:21Z</cp:lastPrinted>
  <dcterms:created xsi:type="dcterms:W3CDTF">2016-11-16T10:48:18Z</dcterms:created>
  <dcterms:modified xsi:type="dcterms:W3CDTF">2017-07-28T06:51:50Z</dcterms:modified>
</cp:coreProperties>
</file>